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8"/>
  </p:notesMasterIdLst>
  <p:handoutMasterIdLst>
    <p:handoutMasterId r:id="rId49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36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05/05/2022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05/05/2022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4710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3DABBAE-B363-4197-880A-07E47AF7ED34}" type="slidenum">
              <a:rPr lang="it-IT" altLang="it-IT" sz="1200"/>
              <a:pPr eaLnBrk="1" hangingPunct="1"/>
              <a:t>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545223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632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0768EC7-8AA8-4F4D-AABB-D2551A52A044}" type="slidenum">
              <a:rPr lang="it-IT" altLang="it-IT" sz="1200"/>
              <a:pPr eaLnBrk="1" hangingPunct="1"/>
              <a:t>10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766582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73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761A5BC-7579-498D-BC12-3DC6699710C2}" type="slidenum">
              <a:rPr lang="it-IT" altLang="it-IT" sz="1200"/>
              <a:pPr eaLnBrk="1" hangingPunct="1"/>
              <a:t>11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491013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BC44048-885A-470E-B4D4-4BFFB430BA5E}" type="slidenum">
              <a:rPr lang="it-IT" altLang="it-IT" sz="1200"/>
              <a:pPr eaLnBrk="1" hangingPunct="1"/>
              <a:t>12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4018590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939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ACB0725-24C0-430E-9BD2-7E04167C7E32}" type="slidenum">
              <a:rPr lang="it-IT" altLang="it-IT" sz="1200"/>
              <a:pPr eaLnBrk="1" hangingPunct="1"/>
              <a:t>13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4816519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3567355-54A9-4F69-BD40-530BFF3C6841}" type="slidenum">
              <a:rPr lang="it-IT" altLang="it-IT" sz="1200"/>
              <a:pPr eaLnBrk="1" hangingPunct="1"/>
              <a:t>14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26093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144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6D70F98-A4C4-4A4A-9ADA-0A2B457E42A4}" type="slidenum">
              <a:rPr lang="it-IT" altLang="it-IT" sz="1200"/>
              <a:pPr eaLnBrk="1" hangingPunct="1"/>
              <a:t>15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9333656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A5F8D8-E744-4021-AA11-AD41ABDFB6B5}" type="slidenum">
              <a:rPr lang="it-IT" altLang="it-IT" sz="1200"/>
              <a:pPr eaLnBrk="1" hangingPunct="1"/>
              <a:t>16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4100511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A0B696D-BF78-4A08-AC82-24E806221B6D}" type="slidenum">
              <a:rPr lang="it-IT" altLang="it-IT" sz="1200"/>
              <a:pPr eaLnBrk="1" hangingPunct="1"/>
              <a:t>17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236977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451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CEE894C-8FDC-4B1E-BB81-CFE4330DB77F}" type="slidenum">
              <a:rPr lang="it-IT" altLang="it-IT" sz="1200"/>
              <a:pPr eaLnBrk="1" hangingPunct="1"/>
              <a:t>18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902261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55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D83E353-FDAA-4BB3-8708-25CC103E7BCF}" type="slidenum">
              <a:rPr lang="it-IT" altLang="it-IT" sz="1200"/>
              <a:pPr eaLnBrk="1" hangingPunct="1"/>
              <a:t>19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768490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93B34E9-12C9-415E-9B3B-2B33A912F543}" type="slidenum">
              <a:rPr lang="it-IT" altLang="it-IT" sz="1200"/>
              <a:pPr eaLnBrk="1" hangingPunct="1"/>
              <a:t>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1736014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656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7C94EBC-0F26-49CC-9DD2-10DFC6341639}" type="slidenum">
              <a:rPr lang="it-IT" altLang="it-IT" sz="1200"/>
              <a:pPr eaLnBrk="1" hangingPunct="1"/>
              <a:t>20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211850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75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F9951D3-86B7-498E-823A-72E6B7F8C8FC}" type="slidenum">
              <a:rPr lang="it-IT" altLang="it-IT" sz="1200"/>
              <a:pPr eaLnBrk="1" hangingPunct="1"/>
              <a:t>21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8415657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861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219639C-AAEB-4324-AE3B-9D4C5216F56D}" type="slidenum">
              <a:rPr lang="it-IT" altLang="it-IT" sz="1200"/>
              <a:pPr eaLnBrk="1" hangingPunct="1"/>
              <a:t>22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9206768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696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24981EC-4F7F-4717-9274-2A846F8135AA}" type="slidenum">
              <a:rPr lang="it-IT" altLang="it-IT" sz="1200"/>
              <a:pPr eaLnBrk="1" hangingPunct="1"/>
              <a:t>23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6720024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066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74CA2FA-6358-4DB8-93F6-CA384D8718FB}" type="slidenum">
              <a:rPr lang="it-IT" altLang="it-IT" sz="1200"/>
              <a:pPr eaLnBrk="1" hangingPunct="1"/>
              <a:t>24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5022668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168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3F17ADE-8685-4F40-95EA-007C7436A96D}" type="slidenum">
              <a:rPr lang="it-IT" altLang="it-IT" sz="1200"/>
              <a:pPr eaLnBrk="1" hangingPunct="1"/>
              <a:t>25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25638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270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497C052-3660-4F2E-9991-C9FBAECA3131}" type="slidenum">
              <a:rPr lang="it-IT" altLang="it-IT" sz="1200"/>
              <a:pPr eaLnBrk="1" hangingPunct="1"/>
              <a:t>26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584237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37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DE0EE1D-701C-42FE-8432-13E32A495B6F}" type="slidenum">
              <a:rPr lang="it-IT" altLang="it-IT" sz="1200"/>
              <a:pPr eaLnBrk="1" hangingPunct="1"/>
              <a:t>27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2341780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47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0BB44B-506B-48F2-BF4D-FCD81A558279}" type="slidenum">
              <a:rPr lang="it-IT" altLang="it-IT" sz="1200"/>
              <a:pPr eaLnBrk="1" hangingPunct="1"/>
              <a:t>28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9440210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57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F57BB8B-666C-4E1A-B6A7-1287DA68928C}" type="slidenum">
              <a:rPr lang="it-IT" altLang="it-IT" sz="1200"/>
              <a:pPr eaLnBrk="1" hangingPunct="1"/>
              <a:t>29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51537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5FD5BCE-BC3A-4808-A686-37664F50D97D}" type="slidenum">
              <a:rPr lang="it-IT" altLang="it-IT" sz="1200"/>
              <a:pPr eaLnBrk="1" hangingPunct="1"/>
              <a:t>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9837842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680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CA2022F-0E54-4671-B86B-60474D1BC756}" type="slidenum">
              <a:rPr lang="it-IT" altLang="it-IT" sz="1200"/>
              <a:pPr eaLnBrk="1" hangingPunct="1"/>
              <a:t>30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4522640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78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E60A0C4-A5AA-4342-BADB-3085A071B4AB}" type="slidenum">
              <a:rPr lang="it-IT" altLang="it-IT" sz="1200"/>
              <a:pPr eaLnBrk="1" hangingPunct="1"/>
              <a:t>31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3425848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885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FD5325-51FD-4DB5-8B8E-E63A4DC69D11}" type="slidenum">
              <a:rPr lang="it-IT" altLang="it-IT" sz="1200"/>
              <a:pPr eaLnBrk="1" hangingPunct="1"/>
              <a:t>32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105012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798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9FBF97-7E5C-4381-BB8C-510091E8BD5D}" type="slidenum">
              <a:rPr lang="it-IT" altLang="it-IT" sz="1200"/>
              <a:pPr eaLnBrk="1" hangingPunct="1"/>
              <a:t>33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8899188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09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6B6719D-DB0A-4619-894D-B917DDFAE822}" type="slidenum">
              <a:rPr lang="it-IT" altLang="it-IT" sz="1200"/>
              <a:pPr eaLnBrk="1" hangingPunct="1"/>
              <a:t>34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3778211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192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32ECB90-6E57-4D91-B3C2-0453E6EC226B}" type="slidenum">
              <a:rPr lang="it-IT" altLang="it-IT" sz="1200"/>
              <a:pPr eaLnBrk="1" hangingPunct="1"/>
              <a:t>35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9681944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29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0CDB40A-2AF6-4277-AC86-33B82176648C}" type="slidenum">
              <a:rPr lang="it-IT" altLang="it-IT" sz="1200"/>
              <a:pPr eaLnBrk="1" hangingPunct="1"/>
              <a:t>36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7435352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8A28066-6712-4C7F-92CE-C47040C285F8}" type="slidenum">
              <a:rPr lang="it-IT" altLang="it-IT" sz="1200"/>
              <a:pPr eaLnBrk="1" hangingPunct="1"/>
              <a:t>37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5006986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499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BD5C7AC-EF7C-4EF6-84F3-D0038207F3E7}" type="slidenum">
              <a:rPr lang="it-IT" altLang="it-IT" sz="1200"/>
              <a:pPr eaLnBrk="1" hangingPunct="1"/>
              <a:t>38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8382307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60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98C6961-18FD-4515-BFF6-9ABF4A1BC22B}" type="slidenum">
              <a:rPr lang="it-IT" altLang="it-IT" sz="1200"/>
              <a:pPr eaLnBrk="1" hangingPunct="1"/>
              <a:t>39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001902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FFB3C73-3582-4CB5-B900-EF29D9112975}" type="slidenum">
              <a:rPr lang="it-IT" altLang="it-IT" sz="1200"/>
              <a:pPr eaLnBrk="1" hangingPunct="1"/>
              <a:t>4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7997158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704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AB8D6BB-9406-4EF5-A043-74DF6D210E42}" type="slidenum">
              <a:rPr lang="it-IT" altLang="it-IT" sz="1200"/>
              <a:pPr eaLnBrk="1" hangingPunct="1"/>
              <a:t>40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1169148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80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C0FE7BB-E64A-4AA3-9940-654203643263}" type="slidenum">
              <a:rPr lang="it-IT" altLang="it-IT" sz="1200"/>
              <a:pPr eaLnBrk="1" hangingPunct="1"/>
              <a:t>41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43422401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890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01E3071-963B-4F67-838D-D0BBDA10B4A1}" type="slidenum">
              <a:rPr lang="it-IT" altLang="it-IT" sz="1200"/>
              <a:pPr eaLnBrk="1" hangingPunct="1"/>
              <a:t>42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129300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9011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30DE916-D28B-4BC8-8B79-11BC68182572}" type="slidenum">
              <a:rPr lang="it-IT" altLang="it-IT" sz="1200"/>
              <a:pPr eaLnBrk="1" hangingPunct="1"/>
              <a:t>43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0297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120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C79152A-77FD-45EE-B5D3-8652C33A0764}" type="slidenum">
              <a:rPr lang="it-IT" altLang="it-IT" sz="1200"/>
              <a:pPr eaLnBrk="1" hangingPunct="1"/>
              <a:t>5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3353696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8571959-9EE1-4510-98F5-D51CE9759A15}" type="slidenum">
              <a:rPr lang="it-IT" altLang="it-IT" sz="1200"/>
              <a:pPr eaLnBrk="1" hangingPunct="1"/>
              <a:t>6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772883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325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3C8464F-D23F-4A94-AD52-2FB49E83F342}" type="slidenum">
              <a:rPr lang="it-IT" altLang="it-IT" sz="1200"/>
              <a:pPr eaLnBrk="1" hangingPunct="1"/>
              <a:t>7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241451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42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9F4C936-2A4F-43F9-81CE-761D928C12CD}" type="slidenum">
              <a:rPr lang="it-IT" altLang="it-IT" sz="1200"/>
              <a:pPr eaLnBrk="1" hangingPunct="1"/>
              <a:t>8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2088246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mtClean="0"/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E9B9876-4B10-43AA-879F-5E41E945CDE1}" type="slidenum">
              <a:rPr lang="it-IT" altLang="it-IT" sz="1200"/>
              <a:pPr eaLnBrk="1" hangingPunct="1"/>
              <a:t>9</a:t>
            </a:fld>
            <a:endParaRPr lang="it-IT" altLang="it-IT" sz="1200"/>
          </a:p>
        </p:txBody>
      </p:sp>
    </p:spTree>
    <p:extLst>
      <p:ext uri="{BB962C8B-B14F-4D97-AF65-F5344CB8AC3E}">
        <p14:creationId xmlns:p14="http://schemas.microsoft.com/office/powerpoint/2010/main" val="13026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83A8C-B1DB-4BA6-93C9-BF723F89BA32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905426F-0088-4EDC-AECA-481313227CB5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1F48D10B-3219-4918-9F21-A0E12F938073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3A4E2C64-6190-429B-8298-6B88CA9FEF24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F6B1-0C24-40BC-AC6D-D64A10B38E31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97345DE-1FEB-4E94-AD11-B2ADBFEF1ADB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4AB1B8D8-5B3F-4876-8BA1-DE0B9BBD69CA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49F5DB4C-46BD-4FBB-961B-3186F72EF7AE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F5DDF425-551F-4589-ACA4-3CC776083034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8AE9B61-EB91-495D-A05D-4421AB4E8694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82A30015-0A03-460C-895A-551D7F4A34EF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6DC02-9547-493D-AE21-AA925BFC96CD}" type="datetime1">
              <a:rPr lang="it-IT" smtClean="0"/>
              <a:t>05/05/2022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dirty="0" smtClean="0"/>
              <a:t>I fallimenti del mercato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Esternalità e beni pubblici</a:t>
            </a:r>
          </a:p>
          <a:p>
            <a:pPr eaLnBrk="1" hangingPunct="1"/>
            <a:endParaRPr lang="it-IT" altLang="it-IT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7477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87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Soluzione</a:t>
            </a:r>
            <a:endParaRPr lang="it-IT" dirty="0"/>
          </a:p>
        </p:txBody>
      </p:sp>
      <p:sp>
        <p:nvSpPr>
          <p:cNvPr id="1033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91A8DD3-1B86-41B8-B615-B8F28325F81D}" type="slidenum">
              <a:rPr lang="it-IT" altLang="it-IT" sz="1400"/>
              <a:pPr eaLnBrk="1" hangingPunct="1"/>
              <a:t>10</a:t>
            </a:fld>
            <a:endParaRPr lang="it-IT" altLang="it-IT" sz="1400"/>
          </a:p>
        </p:txBody>
      </p:sp>
      <p:sp>
        <p:nvSpPr>
          <p:cNvPr id="1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0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3" name="Gruppo 23"/>
          <p:cNvGrpSpPr>
            <a:grpSpLocks/>
          </p:cNvGrpSpPr>
          <p:nvPr/>
        </p:nvGrpSpPr>
        <p:grpSpPr bwMode="auto">
          <a:xfrm>
            <a:off x="819150" y="1596232"/>
            <a:ext cx="4135438" cy="804862"/>
            <a:chOff x="777923" y="1998825"/>
            <a:chExt cx="4135270" cy="805218"/>
          </a:xfrm>
        </p:grpSpPr>
        <p:graphicFrame>
          <p:nvGraphicFramePr>
            <p:cNvPr id="1030" name="Object 1"/>
            <p:cNvGraphicFramePr>
              <a:graphicFrameLocks noChangeAspect="1"/>
            </p:cNvGraphicFramePr>
            <p:nvPr/>
          </p:nvGraphicFramePr>
          <p:xfrm>
            <a:off x="777923" y="1998825"/>
            <a:ext cx="2003682" cy="8052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Equazione" r:id="rId4" imgW="1015559" imgH="406224" progId="Equation.3">
                    <p:embed/>
                  </p:oleObj>
                </mc:Choice>
                <mc:Fallback>
                  <p:oleObj name="Equazione" r:id="rId4" imgW="1015559" imgH="406224" progId="Equation.3">
                    <p:embed/>
                    <p:pic>
                      <p:nvPicPr>
                        <p:cNvPr id="103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7923" y="1998825"/>
                          <a:ext cx="2003682" cy="8052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1" name="Object 3"/>
            <p:cNvGraphicFramePr>
              <a:graphicFrameLocks noChangeAspect="1"/>
            </p:cNvGraphicFramePr>
            <p:nvPr/>
          </p:nvGraphicFramePr>
          <p:xfrm>
            <a:off x="3029802" y="2022996"/>
            <a:ext cx="1883391" cy="7568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Equazione" r:id="rId6" imgW="1015559" imgH="406224" progId="Equation.3">
                    <p:embed/>
                  </p:oleObj>
                </mc:Choice>
                <mc:Fallback>
                  <p:oleObj name="Equazione" r:id="rId6" imgW="1015559" imgH="406224" progId="Equation.3">
                    <p:embed/>
                    <p:pic>
                      <p:nvPicPr>
                        <p:cNvPr id="103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9802" y="2022996"/>
                          <a:ext cx="1883391" cy="7568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" name="Gruppo 22"/>
          <p:cNvGrpSpPr>
            <a:grpSpLocks/>
          </p:cNvGrpSpPr>
          <p:nvPr/>
        </p:nvGrpSpPr>
        <p:grpSpPr bwMode="auto">
          <a:xfrm>
            <a:off x="1023938" y="2504282"/>
            <a:ext cx="7494587" cy="696912"/>
            <a:chOff x="982638" y="2906973"/>
            <a:chExt cx="7494486" cy="696036"/>
          </a:xfrm>
        </p:grpSpPr>
        <p:graphicFrame>
          <p:nvGraphicFramePr>
            <p:cNvPr id="1029" name="Object 5"/>
            <p:cNvGraphicFramePr>
              <a:graphicFrameLocks noChangeAspect="1"/>
            </p:cNvGraphicFramePr>
            <p:nvPr/>
          </p:nvGraphicFramePr>
          <p:xfrm>
            <a:off x="982638" y="2906973"/>
            <a:ext cx="3609675" cy="696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Equazione" r:id="rId8" imgW="2120900" imgH="406400" progId="Equation.3">
                    <p:embed/>
                  </p:oleObj>
                </mc:Choice>
                <mc:Fallback>
                  <p:oleObj name="Equazione" r:id="rId8" imgW="2120900" imgH="406400" progId="Equation.3">
                    <p:embed/>
                    <p:pic>
                      <p:nvPicPr>
                        <p:cNvPr id="102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2638" y="2906973"/>
                          <a:ext cx="3609675" cy="6960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6" name="Rettangolo 10"/>
            <p:cNvSpPr>
              <a:spLocks noChangeArrowheads="1"/>
            </p:cNvSpPr>
            <p:nvPr/>
          </p:nvSpPr>
          <p:spPr bwMode="auto">
            <a:xfrm>
              <a:off x="4896223" y="3024159"/>
              <a:ext cx="10438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b="1" i="1"/>
                <a:t>Q=</a:t>
              </a:r>
              <a:r>
                <a:rPr lang="it-IT" altLang="it-IT" b="1"/>
                <a:t>600</a:t>
              </a:r>
              <a:endParaRPr lang="it-IT" altLang="it-IT"/>
            </a:p>
          </p:txBody>
        </p:sp>
        <p:sp>
          <p:nvSpPr>
            <p:cNvPr id="1047" name="Rettangolo 11"/>
            <p:cNvSpPr>
              <a:spLocks noChangeArrowheads="1"/>
            </p:cNvSpPr>
            <p:nvPr/>
          </p:nvSpPr>
          <p:spPr bwMode="auto">
            <a:xfrm>
              <a:off x="6597442" y="3024159"/>
              <a:ext cx="18796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b="1" i="1"/>
                <a:t>P</a:t>
              </a:r>
              <a:r>
                <a:rPr lang="it-IT" altLang="it-IT" b="1"/>
                <a:t>=11+10=21</a:t>
              </a:r>
              <a:r>
                <a:rPr lang="it-IT" altLang="it-IT"/>
                <a:t> </a:t>
              </a:r>
            </a:p>
          </p:txBody>
        </p:sp>
      </p:grpSp>
      <p:sp>
        <p:nvSpPr>
          <p:cNvPr id="10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0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5" name="Gruppo 24"/>
          <p:cNvGrpSpPr>
            <a:grpSpLocks/>
          </p:cNvGrpSpPr>
          <p:nvPr/>
        </p:nvGrpSpPr>
        <p:grpSpPr bwMode="auto">
          <a:xfrm>
            <a:off x="1092200" y="3445669"/>
            <a:ext cx="2074863" cy="779463"/>
            <a:chOff x="1050878" y="3848668"/>
            <a:chExt cx="2074509" cy="778920"/>
          </a:xfrm>
        </p:grpSpPr>
        <p:graphicFrame>
          <p:nvGraphicFramePr>
            <p:cNvPr id="1028" name="Object 9"/>
            <p:cNvGraphicFramePr>
              <a:graphicFrameLocks noChangeAspect="1"/>
            </p:cNvGraphicFramePr>
            <p:nvPr/>
          </p:nvGraphicFramePr>
          <p:xfrm>
            <a:off x="1050878" y="3848668"/>
            <a:ext cx="709683" cy="7789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Equazione" r:id="rId10" imgW="393529" imgH="431613" progId="Equation.3">
                    <p:embed/>
                  </p:oleObj>
                </mc:Choice>
                <mc:Fallback>
                  <p:oleObj name="Equazione" r:id="rId10" imgW="393529" imgH="431613" progId="Equation.3">
                    <p:embed/>
                    <p:pic>
                      <p:nvPicPr>
                        <p:cNvPr id="1028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0878" y="3848668"/>
                          <a:ext cx="709683" cy="77892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5" name="Rettangolo 16"/>
            <p:cNvSpPr>
              <a:spLocks noChangeArrowheads="1"/>
            </p:cNvSpPr>
            <p:nvPr/>
          </p:nvSpPr>
          <p:spPr bwMode="auto">
            <a:xfrm>
              <a:off x="2006170" y="4007296"/>
              <a:ext cx="11192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/>
                <a:t>=</a:t>
              </a:r>
              <a:r>
                <a:rPr lang="it-IT" altLang="it-IT" b="1"/>
                <a:t>0,05</a:t>
              </a:r>
              <a:r>
                <a:rPr lang="it-IT" altLang="it-IT" b="1" i="1"/>
                <a:t>Q</a:t>
              </a:r>
              <a:endParaRPr lang="it-IT" altLang="it-IT"/>
            </a:p>
          </p:txBody>
        </p:sp>
      </p:grpSp>
      <p:sp>
        <p:nvSpPr>
          <p:cNvPr id="104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430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238873"/>
              </p:ext>
            </p:extLst>
          </p:nvPr>
        </p:nvGraphicFramePr>
        <p:xfrm>
          <a:off x="860425" y="4155282"/>
          <a:ext cx="4930775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zione" r:id="rId12" imgW="2679700" imgH="406400" progId="Equation.3">
                  <p:embed/>
                </p:oleObj>
              </mc:Choice>
              <mc:Fallback>
                <p:oleObj name="Equazione" r:id="rId12" imgW="2679700" imgH="406400" progId="Equation.3">
                  <p:embed/>
                  <p:pic>
                    <p:nvPicPr>
                      <p:cNvPr id="4301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4155282"/>
                        <a:ext cx="4930775" cy="754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4302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34764"/>
              </p:ext>
            </p:extLst>
          </p:nvPr>
        </p:nvGraphicFramePr>
        <p:xfrm>
          <a:off x="819150" y="4893469"/>
          <a:ext cx="474821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zione" r:id="rId14" imgW="2641600" imgH="406400" progId="Equation.3">
                  <p:embed/>
                </p:oleObj>
              </mc:Choice>
              <mc:Fallback>
                <p:oleObj name="Equazione" r:id="rId14" imgW="2641600" imgH="406400" progId="Equation.3">
                  <p:embed/>
                  <p:pic>
                    <p:nvPicPr>
                      <p:cNvPr id="4302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50" y="4893469"/>
                        <a:ext cx="4748213" cy="73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asellaDiTesto 21"/>
          <p:cNvSpPr txBox="1">
            <a:spLocks noChangeArrowheads="1"/>
          </p:cNvSpPr>
          <p:nvPr/>
        </p:nvSpPr>
        <p:spPr bwMode="auto">
          <a:xfrm>
            <a:off x="901700" y="5684044"/>
            <a:ext cx="1868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altLang="it-IT" b="1" i="1"/>
              <a:t>P=</a:t>
            </a:r>
            <a:r>
              <a:rPr lang="it-IT" altLang="it-IT" b="1"/>
              <a:t>31</a:t>
            </a:r>
            <a:endParaRPr lang="it-IT" altLang="it-IT" b="1" i="1"/>
          </a:p>
        </p:txBody>
      </p:sp>
    </p:spTree>
    <p:extLst>
      <p:ext uri="{BB962C8B-B14F-4D97-AF65-F5344CB8AC3E}">
        <p14:creationId xmlns:p14="http://schemas.microsoft.com/office/powerpoint/2010/main" val="215282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err="1" smtClean="0"/>
              <a:t>Internalizzare</a:t>
            </a:r>
            <a:r>
              <a:rPr lang="it-IT" dirty="0" smtClean="0"/>
              <a:t> le </a:t>
            </a:r>
            <a:r>
              <a:rPr lang="it-IT" dirty="0" err="1" smtClean="0"/>
              <a:t>esternalità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Cosa può fare lo stato per eliminare gli effetti negativi delle esternalità?</a:t>
            </a:r>
          </a:p>
          <a:p>
            <a:r>
              <a:rPr lang="it-IT" altLang="it-IT" smtClean="0"/>
              <a:t>Ronald Coase: definire i diritti di proprietà</a:t>
            </a:r>
          </a:p>
          <a:p>
            <a:r>
              <a:rPr lang="it-IT" altLang="it-IT" smtClean="0"/>
              <a:t>Esternalità </a:t>
            </a:r>
            <a:r>
              <a:rPr lang="it-IT" altLang="it-IT" smtClean="0">
                <a:sym typeface="Symbol" panose="05050102010706020507" pitchFamily="18" charset="2"/>
              </a:rPr>
              <a:t> manca un mercato (aria pulita)</a:t>
            </a:r>
          </a:p>
          <a:p>
            <a:r>
              <a:rPr lang="it-IT" altLang="it-IT" smtClean="0">
                <a:sym typeface="Symbol" panose="05050102010706020507" pitchFamily="18" charset="2"/>
              </a:rPr>
              <a:t>I diritti non sono completamente specificati</a:t>
            </a:r>
          </a:p>
          <a:p>
            <a:r>
              <a:rPr lang="it-IT" altLang="it-IT" smtClean="0">
                <a:sym typeface="Symbol" panose="05050102010706020507" pitchFamily="18" charset="2"/>
              </a:rPr>
              <a:t>Diritti specificati  si costituisce il mercato mancante</a:t>
            </a:r>
            <a:endParaRPr lang="it-IT" altLang="it-IT" smtClean="0"/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D2CC7BB-8D82-498F-AA9F-423327F457C3}" type="slidenum">
              <a:rPr lang="it-IT" altLang="it-IT" sz="1400"/>
              <a:pPr eaLnBrk="1" hangingPunct="1"/>
              <a:t>11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66670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Esemplificazione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Fabbrica e fiume inquinato</a:t>
            </a:r>
          </a:p>
          <a:p>
            <a:r>
              <a:rPr lang="it-IT" altLang="it-IT" sz="2800" smtClean="0"/>
              <a:t>Danni per l’inquinamento = 20 milioni</a:t>
            </a:r>
          </a:p>
          <a:p>
            <a:r>
              <a:rPr lang="it-IT" altLang="it-IT" sz="2800" smtClean="0"/>
              <a:t>Filtro per depurare gli scarichi: 15 milioni</a:t>
            </a:r>
          </a:p>
          <a:p>
            <a:r>
              <a:rPr lang="it-IT" altLang="it-IT" sz="2800" smtClean="0"/>
              <a:t>Esternalità: la fabbrica non adotta il filtro</a:t>
            </a:r>
          </a:p>
          <a:p>
            <a:r>
              <a:rPr lang="it-IT" altLang="it-IT" sz="2800" smtClean="0"/>
              <a:t>Diritto di proprietà all’acqua non inquinata: abitanti</a:t>
            </a:r>
          </a:p>
          <a:p>
            <a:r>
              <a:rPr lang="it-IT" altLang="it-IT" sz="2800" smtClean="0"/>
              <a:t>Se la fabbrica vuole continuare a inquinare deve pagare i danni agli abitanti</a:t>
            </a:r>
          </a:p>
          <a:p>
            <a:r>
              <a:rPr lang="it-IT" altLang="it-IT" sz="2800" smtClean="0"/>
              <a:t>Conviene adottare il filtro = soluzione efficiente</a:t>
            </a:r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4625B9D-75DE-4C27-9908-8E8597736FD7}" type="slidenum">
              <a:rPr lang="it-IT" altLang="it-IT" sz="1400"/>
              <a:pPr eaLnBrk="1" hangingPunct="1"/>
              <a:t>12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74494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 teorema di </a:t>
            </a:r>
            <a:r>
              <a:rPr lang="it-IT" dirty="0" err="1" smtClean="0"/>
              <a:t>Coase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Soluzione precedente: anche se il diritto di proprietà fosse attribuito alla fabbrica.</a:t>
            </a:r>
          </a:p>
          <a:p>
            <a:r>
              <a:rPr lang="it-IT" altLang="it-IT" sz="2800" smtClean="0"/>
              <a:t>Teorema di Coase: se i diritti di proprietà sono specificati, gli agenti economici negoziano la soluzione efficiente</a:t>
            </a:r>
          </a:p>
          <a:p>
            <a:r>
              <a:rPr lang="it-IT" altLang="it-IT" sz="2800" smtClean="0"/>
              <a:t>Problema: i costi di transazione</a:t>
            </a:r>
          </a:p>
          <a:p>
            <a:pPr lvl="1"/>
            <a:r>
              <a:rPr lang="it-IT" altLang="it-IT" sz="2400" smtClean="0"/>
              <a:t>Individuazione di tutti i soggetti coinvolti</a:t>
            </a:r>
          </a:p>
          <a:p>
            <a:pPr lvl="1"/>
            <a:r>
              <a:rPr lang="it-IT" altLang="it-IT" sz="2400" smtClean="0"/>
              <a:t>Costo del reperimento delle informazioni</a:t>
            </a:r>
          </a:p>
          <a:p>
            <a:pPr lvl="1"/>
            <a:r>
              <a:rPr lang="it-IT" altLang="it-IT" sz="2400" smtClean="0"/>
              <a:t>Asimmetria informativa (i furbi)</a:t>
            </a:r>
          </a:p>
        </p:txBody>
      </p:sp>
      <p:sp>
        <p:nvSpPr>
          <p:cNvPr id="1536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DEFA348-4C3E-4835-B54B-5F01D4191A9D}" type="slidenum">
              <a:rPr lang="it-IT" altLang="it-IT" sz="1400"/>
              <a:pPr eaLnBrk="1" hangingPunct="1"/>
              <a:t>13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31907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Regolazione e tasse</a:t>
            </a:r>
            <a:endParaRPr lang="it-IT" dirty="0"/>
          </a:p>
        </p:txBody>
      </p:sp>
      <p:sp>
        <p:nvSpPr>
          <p:cNvPr id="1638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In molti casi è necessario un intervento più diretto</a:t>
            </a:r>
          </a:p>
          <a:p>
            <a:r>
              <a:rPr lang="it-IT" altLang="it-IT" smtClean="0"/>
              <a:t>Regolamentazione – approccio rigido</a:t>
            </a:r>
          </a:p>
          <a:p>
            <a:r>
              <a:rPr lang="it-IT" altLang="it-IT" smtClean="0"/>
              <a:t>Tasse – approccio più flessibile</a:t>
            </a:r>
          </a:p>
          <a:p>
            <a:r>
              <a:rPr lang="it-IT" altLang="it-IT" smtClean="0"/>
              <a:t>Obbiettivo della tassazione – costi marginali privati = costi marginali sociali</a:t>
            </a:r>
          </a:p>
          <a:p>
            <a:r>
              <a:rPr lang="it-IT" altLang="it-IT" smtClean="0"/>
              <a:t>Se non è possibile: far sì che il mercato raggiunga l’efficienza </a:t>
            </a:r>
          </a:p>
        </p:txBody>
      </p:sp>
      <p:sp>
        <p:nvSpPr>
          <p:cNvPr id="1638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964CF76-5917-4A81-B54C-18D4A0B51571}" type="slidenum">
              <a:rPr lang="it-IT" altLang="it-IT" sz="1400"/>
              <a:pPr eaLnBrk="1" hangingPunct="1"/>
              <a:t>14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32320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Tassazione e mercato efficiente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4833938"/>
            <a:ext cx="7772400" cy="1252537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 smtClean="0"/>
              <a:t>Una tassa unitaria pari a </a:t>
            </a:r>
            <a:r>
              <a:rPr lang="it-IT" altLang="it-IT" sz="2800" b="1" i="1" dirty="0" smtClean="0"/>
              <a:t>t </a:t>
            </a:r>
            <a:r>
              <a:rPr lang="it-IT" altLang="it-IT" sz="2800" dirty="0" smtClean="0"/>
              <a:t>fa spostare verso l’alto la curva di offerta privata in modo che l’equilibrio sia nel punto di ottima allocazione</a:t>
            </a:r>
          </a:p>
        </p:txBody>
      </p:sp>
      <p:sp>
        <p:nvSpPr>
          <p:cNvPr id="17412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650890" y="5991225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C92F352-B6BF-4906-A589-D8822F1555DF}" type="slidenum">
              <a:rPr lang="it-IT" altLang="it-IT" sz="1400"/>
              <a:pPr eaLnBrk="1" hangingPunct="1"/>
              <a:t>15</a:t>
            </a:fld>
            <a:endParaRPr lang="it-IT" altLang="it-IT" sz="1400"/>
          </a:p>
        </p:txBody>
      </p:sp>
      <p:grpSp>
        <p:nvGrpSpPr>
          <p:cNvPr id="4" name="Gruppo 71"/>
          <p:cNvGrpSpPr>
            <a:grpSpLocks/>
          </p:cNvGrpSpPr>
          <p:nvPr/>
        </p:nvGrpSpPr>
        <p:grpSpPr bwMode="auto">
          <a:xfrm>
            <a:off x="979488" y="1781175"/>
            <a:ext cx="6403975" cy="2913063"/>
            <a:chOff x="979843" y="2144900"/>
            <a:chExt cx="6403779" cy="2914698"/>
          </a:xfrm>
        </p:grpSpPr>
        <p:grpSp>
          <p:nvGrpSpPr>
            <p:cNvPr id="17423" name="Group 44"/>
            <p:cNvGrpSpPr>
              <a:grpSpLocks/>
            </p:cNvGrpSpPr>
            <p:nvPr/>
          </p:nvGrpSpPr>
          <p:grpSpPr bwMode="auto">
            <a:xfrm>
              <a:off x="979843" y="2144900"/>
              <a:ext cx="6403779" cy="2914698"/>
              <a:chOff x="2961" y="5672"/>
              <a:chExt cx="7534" cy="3429"/>
            </a:xfrm>
          </p:grpSpPr>
          <p:cxnSp>
            <p:nvCxnSpPr>
              <p:cNvPr id="17425" name="AutoShape 45"/>
              <p:cNvCxnSpPr>
                <a:cxnSpLocks noChangeShapeType="1"/>
              </p:cNvCxnSpPr>
              <p:nvPr/>
            </p:nvCxnSpPr>
            <p:spPr bwMode="auto">
              <a:xfrm flipV="1">
                <a:off x="4339" y="6893"/>
                <a:ext cx="3015" cy="986"/>
              </a:xfrm>
              <a:prstGeom prst="straightConnector1">
                <a:avLst/>
              </a:prstGeom>
              <a:noFill/>
              <a:ln w="38100">
                <a:solidFill>
                  <a:srgbClr val="4F81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7426" name="Group 46"/>
              <p:cNvGrpSpPr>
                <a:grpSpLocks/>
              </p:cNvGrpSpPr>
              <p:nvPr/>
            </p:nvGrpSpPr>
            <p:grpSpPr bwMode="auto">
              <a:xfrm>
                <a:off x="2961" y="5672"/>
                <a:ext cx="7534" cy="3429"/>
                <a:chOff x="2961" y="5672"/>
                <a:chExt cx="7534" cy="3429"/>
              </a:xfrm>
            </p:grpSpPr>
            <p:cxnSp>
              <p:nvCxnSpPr>
                <p:cNvPr id="17427" name="AutoShape 47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39" y="6120"/>
                  <a:ext cx="1939" cy="1490"/>
                </a:xfrm>
                <a:prstGeom prst="straightConnector1">
                  <a:avLst/>
                </a:prstGeom>
                <a:noFill/>
                <a:ln w="38100">
                  <a:solidFill>
                    <a:srgbClr val="76923C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7428" name="Group 48"/>
                <p:cNvGrpSpPr>
                  <a:grpSpLocks/>
                </p:cNvGrpSpPr>
                <p:nvPr/>
              </p:nvGrpSpPr>
              <p:grpSpPr bwMode="auto">
                <a:xfrm>
                  <a:off x="2961" y="5672"/>
                  <a:ext cx="7534" cy="3429"/>
                  <a:chOff x="2961" y="5672"/>
                  <a:chExt cx="7534" cy="3429"/>
                </a:xfrm>
              </p:grpSpPr>
              <p:cxnSp>
                <p:nvCxnSpPr>
                  <p:cNvPr id="17429" name="AutoShape 4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701" y="5851"/>
                    <a:ext cx="1" cy="2745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0" name="AutoShape 5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701" y="8596"/>
                    <a:ext cx="4482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1" name="AutoShape 5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339" y="6299"/>
                    <a:ext cx="3149" cy="2040"/>
                  </a:xfrm>
                  <a:prstGeom prst="straightConnector1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2" name="AutoShape 52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01" y="6893"/>
                    <a:ext cx="1568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3" name="AutoShape 5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269" y="6893"/>
                    <a:ext cx="0" cy="170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4" name="AutoShape 54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3701" y="7342"/>
                    <a:ext cx="2230" cy="1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7435" name="AutoShape 5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931" y="7343"/>
                    <a:ext cx="0" cy="125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17436" name="Text 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87" y="8720"/>
                    <a:ext cx="685" cy="38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Q</a:t>
                    </a:r>
                    <a:r>
                      <a:rPr lang="it-IT" altLang="it-IT" sz="1800" b="1" i="1" baseline="-25000">
                        <a:latin typeface="Calibri" panose="020F0502020204030204" pitchFamily="34" charset="0"/>
                      </a:rPr>
                      <a:t>O</a:t>
                    </a:r>
                    <a:endParaRPr lang="it-IT" altLang="it-IT" sz="4000" b="1"/>
                  </a:p>
                </p:txBody>
              </p:sp>
              <p:sp>
                <p:nvSpPr>
                  <p:cNvPr id="17437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1" y="5851"/>
                    <a:ext cx="685" cy="38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P</a:t>
                    </a:r>
                    <a:endParaRPr lang="it-IT" altLang="it-IT" sz="4000" b="1"/>
                  </a:p>
                </p:txBody>
              </p:sp>
              <p:sp>
                <p:nvSpPr>
                  <p:cNvPr id="17438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1" y="8720"/>
                    <a:ext cx="684" cy="38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/>
                      <a:t>0</a:t>
                    </a:r>
                    <a:endParaRPr lang="it-IT" altLang="it-IT" sz="4000" b="1"/>
                  </a:p>
                </p:txBody>
              </p:sp>
              <p:sp>
                <p:nvSpPr>
                  <p:cNvPr id="17439" name="Text 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2" y="7151"/>
                    <a:ext cx="684" cy="38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P*</a:t>
                    </a:r>
                    <a:endParaRPr lang="it-IT" altLang="it-IT" sz="4000" b="1"/>
                  </a:p>
                </p:txBody>
              </p:sp>
              <p:sp>
                <p:nvSpPr>
                  <p:cNvPr id="17440" name="Text 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1" y="6770"/>
                    <a:ext cx="684" cy="38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P</a:t>
                    </a:r>
                    <a:r>
                      <a:rPr lang="it-IT" altLang="it-IT" sz="1800" b="1" baseline="-25000">
                        <a:latin typeface="Calibri" panose="020F0502020204030204" pitchFamily="34" charset="0"/>
                      </a:rPr>
                      <a:t>O</a:t>
                    </a:r>
                    <a:endParaRPr lang="it-IT" altLang="it-IT" sz="4000" b="1"/>
                  </a:p>
                </p:txBody>
              </p:sp>
              <p:sp>
                <p:nvSpPr>
                  <p:cNvPr id="17441" name="Text 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61" y="8720"/>
                    <a:ext cx="684" cy="38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Q*</a:t>
                    </a:r>
                    <a:endParaRPr lang="it-IT" altLang="it-IT" sz="4000" b="1"/>
                  </a:p>
                </p:txBody>
              </p:sp>
              <p:sp>
                <p:nvSpPr>
                  <p:cNvPr id="17442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88" y="8720"/>
                    <a:ext cx="685" cy="381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Q</a:t>
                    </a:r>
                    <a:endParaRPr lang="it-IT" altLang="it-IT" sz="4000" b="1"/>
                  </a:p>
                </p:txBody>
              </p:sp>
              <p:sp>
                <p:nvSpPr>
                  <p:cNvPr id="17443" name="Text 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4" y="7296"/>
                    <a:ext cx="2476" cy="52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600" b="1">
                        <a:latin typeface="Calibri" panose="020F0502020204030204" pitchFamily="34" charset="0"/>
                      </a:rPr>
                      <a:t>Equilibrio di mercato</a:t>
                    </a:r>
                    <a:endParaRPr lang="it-IT" altLang="it-IT" sz="3600" b="1"/>
                  </a:p>
                </p:txBody>
              </p:sp>
              <p:cxnSp>
                <p:nvCxnSpPr>
                  <p:cNvPr id="17444" name="AutoShape 64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4793" y="6361"/>
                    <a:ext cx="555" cy="26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17445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58" y="5851"/>
                    <a:ext cx="2611" cy="5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400" b="1">
                        <a:latin typeface="Calibri" panose="020F0502020204030204" pitchFamily="34" charset="0"/>
                      </a:rPr>
                      <a:t>Configurazione efficiente</a:t>
                    </a:r>
                    <a:endParaRPr lang="it-IT" altLang="it-IT" sz="3200" b="1"/>
                  </a:p>
                </p:txBody>
              </p:sp>
              <p:sp>
                <p:nvSpPr>
                  <p:cNvPr id="17446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37" y="6581"/>
                    <a:ext cx="3158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600" b="1" i="1">
                        <a:latin typeface="Calibri" panose="020F0502020204030204" pitchFamily="34" charset="0"/>
                      </a:rPr>
                      <a:t>S </a:t>
                    </a:r>
                    <a:r>
                      <a:rPr lang="it-IT" altLang="it-IT" sz="1600" b="1">
                        <a:latin typeface="Calibri" panose="020F0502020204030204" pitchFamily="34" charset="0"/>
                      </a:rPr>
                      <a:t>= costi di produzione privati marginali</a:t>
                    </a:r>
                    <a:endParaRPr lang="it-IT" altLang="it-IT" sz="3600" b="1"/>
                  </a:p>
                </p:txBody>
              </p:sp>
              <p:sp>
                <p:nvSpPr>
                  <p:cNvPr id="17447" name="Text 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73" y="5672"/>
                    <a:ext cx="3206" cy="5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600" b="1" i="1">
                        <a:latin typeface="Calibri" panose="020F0502020204030204" pitchFamily="34" charset="0"/>
                      </a:rPr>
                      <a:t>Csm </a:t>
                    </a:r>
                    <a:r>
                      <a:rPr lang="it-IT" altLang="it-IT" sz="1600" b="1">
                        <a:latin typeface="Calibri" panose="020F0502020204030204" pitchFamily="34" charset="0"/>
                      </a:rPr>
                      <a:t>= costi sociali marginali</a:t>
                    </a:r>
                    <a:endParaRPr lang="it-IT" altLang="it-IT" sz="3600" b="1"/>
                  </a:p>
                </p:txBody>
              </p:sp>
            </p:grpSp>
          </p:grpSp>
        </p:grpSp>
        <p:cxnSp>
          <p:nvCxnSpPr>
            <p:cNvPr id="17424" name="AutoShape 68"/>
            <p:cNvCxnSpPr>
              <a:cxnSpLocks noChangeShapeType="1"/>
            </p:cNvCxnSpPr>
            <p:nvPr/>
          </p:nvCxnSpPr>
          <p:spPr bwMode="auto">
            <a:xfrm flipH="1">
              <a:off x="3627508" y="3606705"/>
              <a:ext cx="57308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" name="Gruppo 38"/>
          <p:cNvGrpSpPr>
            <a:grpSpLocks/>
          </p:cNvGrpSpPr>
          <p:nvPr/>
        </p:nvGrpSpPr>
        <p:grpSpPr bwMode="auto">
          <a:xfrm>
            <a:off x="587375" y="2309813"/>
            <a:ext cx="4640263" cy="1360487"/>
            <a:chOff x="586908" y="2674960"/>
            <a:chExt cx="4640186" cy="1360062"/>
          </a:xfrm>
        </p:grpSpPr>
        <p:grpSp>
          <p:nvGrpSpPr>
            <p:cNvPr id="17415" name="Gruppo 36"/>
            <p:cNvGrpSpPr>
              <a:grpSpLocks/>
            </p:cNvGrpSpPr>
            <p:nvPr/>
          </p:nvGrpSpPr>
          <p:grpSpPr bwMode="auto">
            <a:xfrm>
              <a:off x="586908" y="2691997"/>
              <a:ext cx="3832743" cy="1343025"/>
              <a:chOff x="586908" y="2691997"/>
              <a:chExt cx="3832743" cy="1343025"/>
            </a:xfrm>
          </p:grpSpPr>
          <p:grpSp>
            <p:nvGrpSpPr>
              <p:cNvPr id="17417" name="Group 71"/>
              <p:cNvGrpSpPr>
                <a:grpSpLocks/>
              </p:cNvGrpSpPr>
              <p:nvPr/>
            </p:nvGrpSpPr>
            <p:grpSpPr bwMode="auto">
              <a:xfrm>
                <a:off x="586908" y="2691997"/>
                <a:ext cx="3832743" cy="1343025"/>
                <a:chOff x="2530" y="6299"/>
                <a:chExt cx="4510" cy="1580"/>
              </a:xfrm>
            </p:grpSpPr>
            <p:cxnSp>
              <p:nvCxnSpPr>
                <p:cNvPr id="17419" name="AutoShape 72"/>
                <p:cNvCxnSpPr>
                  <a:cxnSpLocks noChangeShapeType="1"/>
                </p:cNvCxnSpPr>
                <p:nvPr/>
              </p:nvCxnSpPr>
              <p:spPr bwMode="auto">
                <a:xfrm flipV="1">
                  <a:off x="4025" y="6299"/>
                  <a:ext cx="3015" cy="985"/>
                </a:xfrm>
                <a:prstGeom prst="straightConnector1">
                  <a:avLst/>
                </a:prstGeom>
                <a:noFill/>
                <a:ln w="38100">
                  <a:solidFill>
                    <a:srgbClr val="4F81BD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7420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4849" y="7001"/>
                  <a:ext cx="629" cy="5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t</a:t>
                  </a:r>
                  <a:endParaRPr lang="it-IT" altLang="it-IT" sz="4000"/>
                </a:p>
              </p:txBody>
            </p:sp>
            <p:sp>
              <p:nvSpPr>
                <p:cNvPr id="17421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3701" y="7548"/>
                  <a:ext cx="1568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17422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2530" y="7406"/>
                  <a:ext cx="1328" cy="4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P</a:t>
                  </a:r>
                  <a:r>
                    <a:rPr lang="it-IT" altLang="it-IT" sz="1800" b="1" baseline="-25000">
                      <a:latin typeface="Calibri" panose="020F0502020204030204" pitchFamily="34" charset="0"/>
                    </a:rPr>
                    <a:t>O</a:t>
                  </a:r>
                  <a:r>
                    <a:rPr lang="it-IT" altLang="it-IT" sz="1800" b="1"/>
                    <a:t>-</a:t>
                  </a:r>
                  <a:r>
                    <a:rPr lang="it-IT" altLang="it-IT" sz="1800" b="1">
                      <a:latin typeface="Calibri" panose="020F0502020204030204" pitchFamily="34" charset="0"/>
                    </a:rPr>
                    <a:t> </a:t>
                  </a:r>
                  <a:r>
                    <a:rPr lang="it-IT" altLang="it-IT" sz="1800" b="1" i="1">
                      <a:latin typeface="Calibri" panose="020F0502020204030204" pitchFamily="34" charset="0"/>
                    </a:rPr>
                    <a:t>t = P</a:t>
                  </a:r>
                  <a:r>
                    <a:rPr lang="it-IT" altLang="it-IT" sz="1800" b="1" i="1" baseline="30000">
                      <a:latin typeface="Calibri" panose="020F0502020204030204" pitchFamily="34" charset="0"/>
                    </a:rPr>
                    <a:t>S</a:t>
                  </a:r>
                  <a:r>
                    <a:rPr lang="it-IT" altLang="it-IT" sz="1800" b="1" i="1" baseline="-25000">
                      <a:latin typeface="Calibri" panose="020F0502020204030204" pitchFamily="34" charset="0"/>
                    </a:rPr>
                    <a:t>o</a:t>
                  </a:r>
                  <a:endParaRPr lang="it-IT" altLang="it-IT" sz="4000" b="1"/>
                </a:p>
              </p:txBody>
            </p:sp>
          </p:grpSp>
          <p:sp>
            <p:nvSpPr>
              <p:cNvPr id="17418" name="Parentesi graffa aperta 35"/>
              <p:cNvSpPr>
                <a:spLocks/>
              </p:cNvSpPr>
              <p:nvPr/>
            </p:nvSpPr>
            <p:spPr bwMode="auto">
              <a:xfrm>
                <a:off x="2784143" y="3193576"/>
                <a:ext cx="136478" cy="545911"/>
              </a:xfrm>
              <a:prstGeom prst="leftBrace">
                <a:avLst>
                  <a:gd name="adj1" fmla="val 8333"/>
                  <a:gd name="adj2" fmla="val 50000"/>
                </a:avLst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</p:grpSp>
        <p:sp>
          <p:nvSpPr>
            <p:cNvPr id="17416" name="CasellaDiTesto 37"/>
            <p:cNvSpPr txBox="1">
              <a:spLocks noChangeArrowheads="1"/>
            </p:cNvSpPr>
            <p:nvPr/>
          </p:nvSpPr>
          <p:spPr bwMode="auto">
            <a:xfrm>
              <a:off x="3630306" y="2674960"/>
              <a:ext cx="15967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600" b="1" i="1">
                  <a:latin typeface="Calibri" panose="020F0502020204030204" pitchFamily="34" charset="0"/>
                </a:rPr>
                <a:t>S+t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791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Esercizio precedente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400" b="1" i="1" smtClean="0"/>
              <a:t> P</a:t>
            </a:r>
            <a:r>
              <a:rPr lang="it-IT" altLang="it-IT" sz="2400" b="1" i="1" baseline="30000" smtClean="0"/>
              <a:t>S</a:t>
            </a:r>
            <a:r>
              <a:rPr lang="it-IT" altLang="it-IT" sz="2400" smtClean="0"/>
              <a:t>=</a:t>
            </a:r>
            <a:r>
              <a:rPr lang="it-IT" altLang="it-IT" sz="2400" b="1" smtClean="0"/>
              <a:t>11+(1/60)</a:t>
            </a:r>
            <a:r>
              <a:rPr lang="it-IT" altLang="it-IT" sz="2400" b="1" i="1" smtClean="0"/>
              <a:t>Q</a:t>
            </a:r>
            <a:endParaRPr lang="it-IT" altLang="it-IT" sz="2400" i="1" smtClean="0"/>
          </a:p>
          <a:p>
            <a:r>
              <a:rPr lang="it-IT" altLang="it-IT" sz="2400" b="1" i="1" smtClean="0"/>
              <a:t>P</a:t>
            </a:r>
            <a:r>
              <a:rPr lang="it-IT" altLang="it-IT" sz="2400" b="1" i="1" baseline="30000" smtClean="0"/>
              <a:t>d</a:t>
            </a:r>
            <a:r>
              <a:rPr lang="it-IT" altLang="it-IT" sz="2400" smtClean="0"/>
              <a:t>=</a:t>
            </a:r>
            <a:r>
              <a:rPr lang="it-IT" altLang="it-IT" sz="2400" b="1" smtClean="0"/>
              <a:t>41-(1/30)</a:t>
            </a:r>
            <a:r>
              <a:rPr lang="it-IT" altLang="it-IT" sz="2400" b="1" i="1" smtClean="0"/>
              <a:t>Q</a:t>
            </a:r>
          </a:p>
          <a:p>
            <a:r>
              <a:rPr lang="it-IT" altLang="it-IT" sz="2400" smtClean="0"/>
              <a:t>Soluzione di mercato </a:t>
            </a:r>
            <a:r>
              <a:rPr lang="it-IT" altLang="it-IT" sz="2400" smtClean="0">
                <a:sym typeface="Symbol" panose="05050102010706020507" pitchFamily="18" charset="2"/>
              </a:rPr>
              <a:t> </a:t>
            </a:r>
            <a:r>
              <a:rPr lang="it-IT" altLang="it-IT" sz="2400" b="1" i="1" smtClean="0">
                <a:sym typeface="Symbol" panose="05050102010706020507" pitchFamily="18" charset="2"/>
              </a:rPr>
              <a:t>Q</a:t>
            </a:r>
            <a:r>
              <a:rPr lang="it-IT" altLang="it-IT" sz="2400" smtClean="0">
                <a:sym typeface="Symbol" panose="05050102010706020507" pitchFamily="18" charset="2"/>
              </a:rPr>
              <a:t>=</a:t>
            </a:r>
            <a:r>
              <a:rPr lang="it-IT" altLang="it-IT" sz="2400" b="1" smtClean="0">
                <a:sym typeface="Symbol" panose="05050102010706020507" pitchFamily="18" charset="2"/>
              </a:rPr>
              <a:t>600; </a:t>
            </a:r>
            <a:r>
              <a:rPr lang="it-IT" altLang="it-IT" sz="2400" b="1" i="1" smtClean="0">
                <a:sym typeface="Symbol" panose="05050102010706020507" pitchFamily="18" charset="2"/>
              </a:rPr>
              <a:t>P=</a:t>
            </a:r>
            <a:r>
              <a:rPr lang="it-IT" altLang="it-IT" sz="2400" b="1" smtClean="0">
                <a:sym typeface="Symbol" panose="05050102010706020507" pitchFamily="18" charset="2"/>
              </a:rPr>
              <a:t>21</a:t>
            </a:r>
          </a:p>
          <a:p>
            <a:r>
              <a:rPr lang="it-IT" altLang="it-IT" sz="2400" smtClean="0">
                <a:sym typeface="Symbol" panose="05050102010706020507" pitchFamily="18" charset="2"/>
              </a:rPr>
              <a:t>Costo marginale sociale =</a:t>
            </a:r>
            <a:r>
              <a:rPr lang="it-IT" altLang="it-IT" sz="2400" b="1" smtClean="0">
                <a:sym typeface="Symbol" panose="05050102010706020507" pitchFamily="18" charset="2"/>
              </a:rPr>
              <a:t>11+(1/15)</a:t>
            </a:r>
            <a:r>
              <a:rPr lang="it-IT" altLang="it-IT" sz="2400" b="1" i="1" smtClean="0">
                <a:sym typeface="Symbol" panose="05050102010706020507" pitchFamily="18" charset="2"/>
              </a:rPr>
              <a:t>Q</a:t>
            </a:r>
            <a:endParaRPr lang="it-IT" altLang="it-IT" sz="2400" smtClean="0">
              <a:sym typeface="Symbol" panose="05050102010706020507" pitchFamily="18" charset="2"/>
            </a:endParaRPr>
          </a:p>
          <a:p>
            <a:r>
              <a:rPr lang="it-IT" altLang="it-IT" sz="2400" smtClean="0">
                <a:sym typeface="Symbol" panose="05050102010706020507" pitchFamily="18" charset="2"/>
              </a:rPr>
              <a:t>Configurazione efficiente  </a:t>
            </a:r>
            <a:r>
              <a:rPr lang="it-IT" altLang="it-IT" sz="2400" b="1" i="1" smtClean="0">
                <a:sym typeface="Symbol" panose="05050102010706020507" pitchFamily="18" charset="2"/>
              </a:rPr>
              <a:t>Q=</a:t>
            </a:r>
            <a:r>
              <a:rPr lang="it-IT" altLang="it-IT" sz="2400" b="1" smtClean="0">
                <a:sym typeface="Symbol" panose="05050102010706020507" pitchFamily="18" charset="2"/>
              </a:rPr>
              <a:t>300</a:t>
            </a:r>
            <a:r>
              <a:rPr lang="it-IT" altLang="it-IT" sz="2400" smtClean="0">
                <a:sym typeface="Symbol" panose="05050102010706020507" pitchFamily="18" charset="2"/>
              </a:rPr>
              <a:t>;</a:t>
            </a:r>
            <a:r>
              <a:rPr lang="it-IT" altLang="it-IT" sz="2400" i="1" smtClean="0">
                <a:sym typeface="Symbol" panose="05050102010706020507" pitchFamily="18" charset="2"/>
              </a:rPr>
              <a:t> </a:t>
            </a:r>
            <a:r>
              <a:rPr lang="it-IT" altLang="it-IT" sz="2400" b="1" i="1" smtClean="0">
                <a:sym typeface="Symbol" panose="05050102010706020507" pitchFamily="18" charset="2"/>
              </a:rPr>
              <a:t>P=</a:t>
            </a:r>
            <a:r>
              <a:rPr lang="it-IT" altLang="it-IT" sz="2400" b="1" smtClean="0">
                <a:sym typeface="Symbol" panose="05050102010706020507" pitchFamily="18" charset="2"/>
              </a:rPr>
              <a:t>31</a:t>
            </a:r>
          </a:p>
          <a:p>
            <a:r>
              <a:rPr lang="it-IT" altLang="it-IT" sz="2400" b="1" i="1" smtClean="0">
                <a:sym typeface="Symbol" panose="05050102010706020507" pitchFamily="18" charset="2"/>
              </a:rPr>
              <a:t>t?   </a:t>
            </a:r>
          </a:p>
          <a:p>
            <a:r>
              <a:rPr lang="it-IT" altLang="it-IT" sz="2400" b="1" i="1" smtClean="0">
                <a:sym typeface="Symbol" panose="05050102010706020507" pitchFamily="18" charset="2"/>
              </a:rPr>
              <a:t>P=</a:t>
            </a:r>
            <a:r>
              <a:rPr lang="it-IT" altLang="it-IT" sz="2400" b="1" smtClean="0">
                <a:sym typeface="Symbol" panose="05050102010706020507" pitchFamily="18" charset="2"/>
              </a:rPr>
              <a:t>16  [11+(1/60)300]</a:t>
            </a:r>
          </a:p>
          <a:p>
            <a:r>
              <a:rPr lang="it-IT" altLang="it-IT" sz="2400" b="1" i="1" smtClean="0">
                <a:sym typeface="Symbol" panose="05050102010706020507" pitchFamily="18" charset="2"/>
              </a:rPr>
              <a:t>t</a:t>
            </a:r>
            <a:r>
              <a:rPr lang="it-IT" altLang="it-IT" sz="2400" i="1" smtClean="0">
                <a:sym typeface="Symbol" panose="05050102010706020507" pitchFamily="18" charset="2"/>
              </a:rPr>
              <a:t> = </a:t>
            </a:r>
            <a:r>
              <a:rPr lang="it-IT" altLang="it-IT" sz="2400" b="1" smtClean="0">
                <a:sym typeface="Symbol" panose="05050102010706020507" pitchFamily="18" charset="2"/>
              </a:rPr>
              <a:t>31-16=15</a:t>
            </a:r>
            <a:r>
              <a:rPr lang="it-IT" altLang="it-IT" sz="2800" smtClean="0">
                <a:sym typeface="Symbol" panose="05050102010706020507" pitchFamily="18" charset="2"/>
              </a:rPr>
              <a:t> </a:t>
            </a:r>
          </a:p>
          <a:p>
            <a:r>
              <a:rPr lang="it-IT" altLang="it-IT" sz="2400" b="1" i="1" smtClean="0">
                <a:sym typeface="Symbol" panose="05050102010706020507" pitchFamily="18" charset="2"/>
              </a:rPr>
              <a:t>T</a:t>
            </a:r>
            <a:r>
              <a:rPr lang="it-IT" altLang="it-IT" sz="2800" smtClean="0">
                <a:sym typeface="Symbol" panose="05050102010706020507" pitchFamily="18" charset="2"/>
              </a:rPr>
              <a:t>= </a:t>
            </a:r>
            <a:r>
              <a:rPr lang="it-IT" altLang="it-IT" sz="2800" b="1" smtClean="0">
                <a:sym typeface="Symbol" panose="05050102010706020507" pitchFamily="18" charset="2"/>
              </a:rPr>
              <a:t>15*300= 4.500</a:t>
            </a:r>
            <a:endParaRPr lang="it-IT" altLang="it-IT" sz="2400" b="1" i="1" smtClean="0"/>
          </a:p>
          <a:p>
            <a:endParaRPr lang="it-IT" altLang="it-IT" sz="2400" b="1" baseline="30000" smtClean="0"/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B16D8B1-026D-43F3-ACC1-D0D2F6BF1324}" type="slidenum">
              <a:rPr lang="it-IT" altLang="it-IT" sz="1400"/>
              <a:pPr eaLnBrk="1" hangingPunct="1"/>
              <a:t>16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575686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 permessi negoziabili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Mercato dei “permessi di inquinare”</a:t>
            </a:r>
          </a:p>
          <a:p>
            <a:r>
              <a:rPr lang="it-IT" altLang="it-IT" smtClean="0"/>
              <a:t>Limite all’inquinamento consentito</a:t>
            </a:r>
          </a:p>
          <a:p>
            <a:r>
              <a:rPr lang="it-IT" altLang="it-IT" smtClean="0"/>
              <a:t>Se un’impresa inquina meno, può vendere il residuo “diritto” di inquinare alle imprese meno efficiente</a:t>
            </a:r>
          </a:p>
          <a:p>
            <a:r>
              <a:rPr lang="it-IT" altLang="it-IT" smtClean="0"/>
              <a:t>Premio alle imprese più efficienti</a:t>
            </a:r>
          </a:p>
          <a:p>
            <a:r>
              <a:rPr lang="it-IT" altLang="it-IT" smtClean="0"/>
              <a:t>Incentivo a introdurre innovazioni che diminuiscono l’inquinamento</a:t>
            </a:r>
          </a:p>
        </p:txBody>
      </p:sp>
      <p:sp>
        <p:nvSpPr>
          <p:cNvPr id="1946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B265FD9-B39D-454E-A6CD-EC6A4283B5F8}" type="slidenum">
              <a:rPr lang="it-IT" altLang="it-IT" sz="1400"/>
              <a:pPr eaLnBrk="1" hangingPunct="1"/>
              <a:t>17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4689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 beni pubblici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it-IT" dirty="0" err="1" smtClean="0"/>
              <a:t>Esternalità</a:t>
            </a:r>
            <a:r>
              <a:rPr lang="it-IT" dirty="0" smtClean="0"/>
              <a:t> positiva</a:t>
            </a:r>
          </a:p>
          <a:p>
            <a:pPr>
              <a:defRPr/>
            </a:pPr>
            <a:r>
              <a:rPr lang="it-IT" dirty="0" smtClean="0"/>
              <a:t>Normalmente (beni privati: rivalità ed </a:t>
            </a:r>
            <a:r>
              <a:rPr lang="it-IT" dirty="0" err="1" smtClean="0"/>
              <a:t>escludibilità</a:t>
            </a:r>
            <a:r>
              <a:rPr lang="it-IT" dirty="0" smtClean="0"/>
              <a:t> </a:t>
            </a:r>
          </a:p>
          <a:p>
            <a:pPr>
              <a:defRPr/>
            </a:pPr>
            <a:r>
              <a:rPr lang="it-IT" dirty="0" smtClean="0"/>
              <a:t>Beni pubblici </a:t>
            </a:r>
            <a:r>
              <a:rPr lang="it-IT" dirty="0" smtClean="0">
                <a:sym typeface="Symbol"/>
              </a:rPr>
              <a:t></a:t>
            </a:r>
            <a:r>
              <a:rPr lang="it-IT" dirty="0" smtClean="0"/>
              <a:t>non rivalità</a:t>
            </a:r>
          </a:p>
          <a:p>
            <a:pPr lvl="1">
              <a:defRPr/>
            </a:pPr>
            <a:r>
              <a:rPr lang="it-IT" dirty="0" smtClean="0"/>
              <a:t>Tutti consumano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stesse unità </a:t>
            </a:r>
            <a:r>
              <a:rPr lang="it-IT" dirty="0" smtClean="0"/>
              <a:t>del bene pubblico</a:t>
            </a:r>
          </a:p>
          <a:p>
            <a:pPr>
              <a:defRPr/>
            </a:pPr>
            <a:r>
              <a:rPr lang="it-IT" dirty="0" smtClean="0"/>
              <a:t>Non </a:t>
            </a:r>
            <a:r>
              <a:rPr lang="it-IT" dirty="0" err="1" smtClean="0"/>
              <a:t>escludibilità</a:t>
            </a:r>
            <a:endParaRPr lang="it-IT" dirty="0" smtClean="0"/>
          </a:p>
          <a:p>
            <a:pPr lvl="1">
              <a:defRPr/>
            </a:pPr>
            <a:r>
              <a:rPr lang="it-IT" dirty="0" smtClean="0"/>
              <a:t>Non è possibile escludere qualcuno dal suo consumo</a:t>
            </a:r>
            <a:endParaRPr lang="it-IT" dirty="0"/>
          </a:p>
        </p:txBody>
      </p:sp>
      <p:sp>
        <p:nvSpPr>
          <p:cNvPr id="2048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5FAF7D3-802C-49A0-935B-1F33D5B4AEDE}" type="slidenum">
              <a:rPr lang="it-IT" altLang="it-IT" sz="1400"/>
              <a:pPr eaLnBrk="1" hangingPunct="1"/>
              <a:t>18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69613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Costo marginale e bene pubblico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Tutti consumano la stessa quantità</a:t>
            </a:r>
          </a:p>
          <a:p>
            <a:r>
              <a:rPr lang="it-IT" altLang="it-IT" smtClean="0"/>
              <a:t>Il costo marginale del bene pubblico è positivo</a:t>
            </a:r>
          </a:p>
          <a:p>
            <a:r>
              <a:rPr lang="it-IT" altLang="it-IT" smtClean="0"/>
              <a:t>Ma, data la quantità, se un agente in più consuma il bene pubblico, non variano i costi</a:t>
            </a:r>
          </a:p>
          <a:p>
            <a:pPr lvl="1"/>
            <a:r>
              <a:rPr lang="it-IT" altLang="it-IT" smtClean="0"/>
              <a:t>Il costo marginale della fornitura ad un ulteriore consumatore è nullo</a:t>
            </a:r>
          </a:p>
        </p:txBody>
      </p:sp>
      <p:sp>
        <p:nvSpPr>
          <p:cNvPr id="2150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0591995-EC82-4D2E-990B-6690D05486A8}" type="slidenum">
              <a:rPr lang="it-IT" altLang="it-IT" sz="1400"/>
              <a:pPr eaLnBrk="1" hangingPunct="1"/>
              <a:t>19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01871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Mercati senza </a:t>
            </a:r>
            <a:r>
              <a:rPr lang="it-IT" dirty="0" err="1" smtClean="0"/>
              <a:t>esternalità</a:t>
            </a:r>
            <a:endParaRPr lang="it-IT" dirty="0" smtClean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it-IT" sz="3000" dirty="0" smtClean="0"/>
              <a:t>Un mercato senza </a:t>
            </a:r>
            <a:r>
              <a:rPr lang="it-IT" sz="3000" dirty="0" err="1" smtClean="0"/>
              <a:t>esternalità</a:t>
            </a:r>
            <a:r>
              <a:rPr lang="it-IT" sz="3000" dirty="0" smtClean="0"/>
              <a:t> è efficiente</a:t>
            </a:r>
          </a:p>
          <a:p>
            <a:pPr eaLnBrk="1" hangingPunct="1">
              <a:defRPr/>
            </a:pPr>
            <a:r>
              <a:rPr lang="it-IT" sz="3000" dirty="0" smtClean="0"/>
              <a:t>Equilibrio economico generale</a:t>
            </a:r>
          </a:p>
          <a:p>
            <a:pPr eaLnBrk="1" hangingPunct="1">
              <a:defRPr/>
            </a:pPr>
            <a:r>
              <a:rPr lang="it-IT" sz="3000" dirty="0" smtClean="0"/>
              <a:t>Equilibrio parziale: condizione di efficienza </a:t>
            </a:r>
            <a:r>
              <a:rPr lang="it-IT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Beneficio marginale sociale = costo marginale</a:t>
            </a:r>
            <a:endParaRPr lang="it-IT" sz="3000" dirty="0" smtClean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lang="it-IT" sz="3000" dirty="0" smtClean="0"/>
              <a:t>Curva di domanda: il bene è richiesto fino a che </a:t>
            </a:r>
            <a:r>
              <a:rPr lang="it-IT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l’utilità </a:t>
            </a:r>
            <a:r>
              <a:rPr lang="it-IT" sz="3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margianale</a:t>
            </a:r>
            <a:r>
              <a:rPr lang="it-IT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 prezzo</a:t>
            </a:r>
            <a:endParaRPr lang="it-IT" sz="3000" dirty="0" smtClean="0"/>
          </a:p>
          <a:p>
            <a:pPr eaLnBrk="1" hangingPunct="1">
              <a:defRPr/>
            </a:pPr>
            <a:r>
              <a:rPr lang="it-IT" sz="3000" dirty="0" smtClean="0"/>
              <a:t>Curva di offerta: il bene è offerto fino a che </a:t>
            </a:r>
            <a:r>
              <a:rPr lang="it-IT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prezzo&gt;costo marginale</a:t>
            </a:r>
          </a:p>
          <a:p>
            <a:pPr eaLnBrk="1" hangingPunct="1">
              <a:defRPr/>
            </a:pPr>
            <a:endParaRPr lang="it-IT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endParaRPr lang="it-IT" dirty="0" smtClean="0"/>
          </a:p>
        </p:txBody>
      </p:sp>
      <p:sp>
        <p:nvSpPr>
          <p:cNvPr id="512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AFAFA86-0124-4B7E-8710-95246AF6890E}" type="slidenum">
              <a:rPr lang="it-IT" altLang="it-IT" sz="1400"/>
              <a:pPr eaLnBrk="1" hangingPunct="1"/>
              <a:t>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02481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Benefici sociali e costi sociali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sz="2800" dirty="0" smtClean="0"/>
              <a:t>La curva di offerta e la curva di domanda individuale dei beni pubblici hanno le </a:t>
            </a:r>
            <a:r>
              <a:rPr lang="it-IT" sz="2800" dirty="0" err="1" smtClean="0"/>
              <a:t>caratterisitiche</a:t>
            </a:r>
            <a:r>
              <a:rPr lang="it-IT" sz="2800" dirty="0" smtClean="0"/>
              <a:t> consuete.</a:t>
            </a:r>
          </a:p>
          <a:p>
            <a:pPr>
              <a:defRPr/>
            </a:pPr>
            <a:r>
              <a:rPr lang="it-IT" sz="2800" dirty="0" smtClean="0"/>
              <a:t>La curva di offerta rappresenta i costi sociali marginali</a:t>
            </a:r>
          </a:p>
          <a:p>
            <a:pPr>
              <a:defRPr/>
            </a:pPr>
            <a:r>
              <a:rPr lang="it-IT" sz="2800" dirty="0" smtClean="0"/>
              <a:t>La curva dei benefici sociali marginali presuppone la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somma verticale </a:t>
            </a:r>
            <a:r>
              <a:rPr lang="it-IT" sz="2800" dirty="0" smtClean="0"/>
              <a:t>delle curve di domanda individuali</a:t>
            </a:r>
          </a:p>
          <a:p>
            <a:pPr>
              <a:defRPr/>
            </a:pPr>
            <a:r>
              <a:rPr lang="it-IT" sz="2800" dirty="0" smtClean="0"/>
              <a:t>Tutti consumano le stesse unità</a:t>
            </a:r>
            <a:endParaRPr lang="it-IT" sz="2800" dirty="0"/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FD8F6CB-1B87-435F-93C0-0393738E2196}" type="slidenum">
              <a:rPr lang="it-IT" altLang="it-IT" sz="1400"/>
              <a:pPr eaLnBrk="1" hangingPunct="1"/>
              <a:t>20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70664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5254" y="1105366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somma verticale delle curve di domanda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5254625"/>
            <a:ext cx="7772400" cy="841375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it-IT" sz="2800" b="1" i="1" dirty="0" smtClean="0"/>
              <a:t>A</a:t>
            </a:r>
            <a:r>
              <a:rPr lang="it-IT" sz="2800" dirty="0" smtClean="0"/>
              <a:t> per avere la quantità </a:t>
            </a:r>
            <a:r>
              <a:rPr lang="it-IT" sz="2800" b="1" i="1" dirty="0" err="1" smtClean="0"/>
              <a:t>Q*</a:t>
            </a:r>
            <a:r>
              <a:rPr lang="it-IT" sz="2800" b="1" i="1" dirty="0" smtClean="0"/>
              <a:t> </a:t>
            </a:r>
            <a:r>
              <a:rPr lang="it-IT" sz="2800" dirty="0" smtClean="0">
                <a:sym typeface="Symbol"/>
              </a:rPr>
              <a:t></a:t>
            </a:r>
            <a:r>
              <a:rPr lang="it-IT" sz="2800" b="1" i="1" dirty="0" smtClean="0">
                <a:sym typeface="Symbol"/>
              </a:rPr>
              <a:t> </a:t>
            </a:r>
            <a:r>
              <a:rPr lang="it-IT" sz="2800" dirty="0" smtClean="0"/>
              <a:t>prezzo unitario di 12</a:t>
            </a:r>
          </a:p>
          <a:p>
            <a:pPr>
              <a:defRPr/>
            </a:pPr>
            <a:r>
              <a:rPr lang="it-IT" sz="2800" b="1" i="1" dirty="0" smtClean="0"/>
              <a:t>B,</a:t>
            </a:r>
            <a:r>
              <a:rPr lang="it-IT" sz="2800" dirty="0" smtClean="0"/>
              <a:t> per </a:t>
            </a:r>
            <a:r>
              <a:rPr lang="it-IT" sz="2800" b="1" i="1" dirty="0" err="1" smtClean="0"/>
              <a:t>Q*</a:t>
            </a:r>
            <a:r>
              <a:rPr lang="it-IT" sz="2800" dirty="0" smtClean="0"/>
              <a:t> </a:t>
            </a:r>
            <a:r>
              <a:rPr lang="it-IT" sz="2800" dirty="0" smtClean="0">
                <a:sym typeface="Symbol"/>
              </a:rPr>
              <a:t>  prezzo unitario di 10</a:t>
            </a:r>
          </a:p>
          <a:p>
            <a:pPr>
              <a:defRPr/>
            </a:pPr>
            <a:r>
              <a:rPr lang="it-IT" sz="2800" b="1" i="1" dirty="0" smtClean="0">
                <a:sym typeface="Symbol"/>
              </a:rPr>
              <a:t>A + B</a:t>
            </a:r>
            <a:r>
              <a:rPr lang="it-IT" dirty="0" smtClean="0">
                <a:sym typeface="Symbol"/>
              </a:rPr>
              <a:t> </a:t>
            </a:r>
            <a:r>
              <a:rPr lang="it-IT" sz="2800" dirty="0" smtClean="0">
                <a:sym typeface="Symbol"/>
              </a:rPr>
              <a:t>prezzo di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22</a:t>
            </a:r>
            <a:r>
              <a:rPr lang="it-IT" dirty="0" smtClean="0">
                <a:sym typeface="Symbol"/>
              </a:rPr>
              <a:t> </a:t>
            </a:r>
            <a:r>
              <a:rPr lang="it-IT" sz="2800" dirty="0" smtClean="0">
                <a:sym typeface="Symbol"/>
              </a:rPr>
              <a:t> beneficio sociale marginale</a:t>
            </a:r>
            <a:endParaRPr lang="it-IT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3DF4B5C-4B5A-481D-A9F1-E8FD8D238F69}" type="slidenum">
              <a:rPr lang="it-IT" altLang="it-IT" sz="1400"/>
              <a:pPr eaLnBrk="1" hangingPunct="1"/>
              <a:t>21</a:t>
            </a:fld>
            <a:endParaRPr lang="it-IT" altLang="it-IT" sz="1400"/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911350" y="3859213"/>
            <a:ext cx="3155950" cy="917575"/>
            <a:chOff x="3401" y="7654"/>
            <a:chExt cx="3683" cy="1080"/>
          </a:xfrm>
        </p:grpSpPr>
        <p:cxnSp>
          <p:nvCxnSpPr>
            <p:cNvPr id="23579" name="AutoShape 14"/>
            <p:cNvCxnSpPr>
              <a:cxnSpLocks noChangeShapeType="1"/>
            </p:cNvCxnSpPr>
            <p:nvPr/>
          </p:nvCxnSpPr>
          <p:spPr bwMode="auto">
            <a:xfrm>
              <a:off x="4327" y="7654"/>
              <a:ext cx="2757" cy="1053"/>
            </a:xfrm>
            <a:prstGeom prst="straightConnector1">
              <a:avLst/>
            </a:prstGeom>
            <a:noFill/>
            <a:ln w="38100">
              <a:solidFill>
                <a:srgbClr val="17365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580" name="Text Box 15"/>
            <p:cNvSpPr txBox="1">
              <a:spLocks noChangeArrowheads="1"/>
            </p:cNvSpPr>
            <p:nvPr/>
          </p:nvSpPr>
          <p:spPr bwMode="auto">
            <a:xfrm>
              <a:off x="3401" y="8253"/>
              <a:ext cx="1131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>
                  <a:latin typeface="Calibri" panose="020F0502020204030204" pitchFamily="34" charset="0"/>
                </a:rPr>
                <a:t>€ 10</a:t>
              </a:r>
              <a:endParaRPr lang="it-IT" altLang="it-IT" sz="4000" b="1"/>
            </a:p>
          </p:txBody>
        </p:sp>
        <p:sp>
          <p:nvSpPr>
            <p:cNvPr id="23581" name="Text Box 16"/>
            <p:cNvSpPr txBox="1">
              <a:spLocks noChangeArrowheads="1"/>
            </p:cNvSpPr>
            <p:nvPr/>
          </p:nvSpPr>
          <p:spPr bwMode="auto">
            <a:xfrm>
              <a:off x="6103" y="8381"/>
              <a:ext cx="537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B</a:t>
              </a:r>
              <a:endParaRPr lang="it-IT" altLang="it-IT" sz="4000"/>
            </a:p>
          </p:txBody>
        </p:sp>
        <p:cxnSp>
          <p:nvCxnSpPr>
            <p:cNvPr id="23582" name="AutoShape 17"/>
            <p:cNvCxnSpPr>
              <a:cxnSpLocks noChangeShapeType="1"/>
            </p:cNvCxnSpPr>
            <p:nvPr/>
          </p:nvCxnSpPr>
          <p:spPr bwMode="auto">
            <a:xfrm flipH="1">
              <a:off x="4324" y="8362"/>
              <a:ext cx="185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uppo 22"/>
          <p:cNvGrpSpPr>
            <a:grpSpLocks/>
          </p:cNvGrpSpPr>
          <p:nvPr/>
        </p:nvGrpSpPr>
        <p:grpSpPr bwMode="auto">
          <a:xfrm>
            <a:off x="1227138" y="1881188"/>
            <a:ext cx="5602287" cy="3257550"/>
            <a:chOff x="1227660" y="2003710"/>
            <a:chExt cx="5602287" cy="3258420"/>
          </a:xfrm>
        </p:grpSpPr>
        <p:grpSp>
          <p:nvGrpSpPr>
            <p:cNvPr id="23567" name="Group 2"/>
            <p:cNvGrpSpPr>
              <a:grpSpLocks/>
            </p:cNvGrpSpPr>
            <p:nvPr/>
          </p:nvGrpSpPr>
          <p:grpSpPr bwMode="auto">
            <a:xfrm>
              <a:off x="1227660" y="2003710"/>
              <a:ext cx="5602287" cy="3258420"/>
              <a:chOff x="2600" y="5326"/>
              <a:chExt cx="6591" cy="3833"/>
            </a:xfrm>
          </p:grpSpPr>
          <p:cxnSp>
            <p:nvCxnSpPr>
              <p:cNvPr id="23569" name="AutoShape 3"/>
              <p:cNvCxnSpPr>
                <a:cxnSpLocks noChangeShapeType="1"/>
              </p:cNvCxnSpPr>
              <p:nvPr/>
            </p:nvCxnSpPr>
            <p:spPr bwMode="auto">
              <a:xfrm flipV="1">
                <a:off x="4324" y="5389"/>
                <a:ext cx="12" cy="33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570" name="AutoShape 4"/>
              <p:cNvCxnSpPr>
                <a:cxnSpLocks noChangeShapeType="1"/>
              </p:cNvCxnSpPr>
              <p:nvPr/>
            </p:nvCxnSpPr>
            <p:spPr bwMode="auto">
              <a:xfrm>
                <a:off x="4336" y="8707"/>
                <a:ext cx="411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571" name="AutoShape 5"/>
              <p:cNvCxnSpPr>
                <a:cxnSpLocks noChangeShapeType="1"/>
              </p:cNvCxnSpPr>
              <p:nvPr/>
            </p:nvCxnSpPr>
            <p:spPr bwMode="auto">
              <a:xfrm>
                <a:off x="4336" y="7527"/>
                <a:ext cx="3701" cy="1181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572" name="Text Box 6"/>
              <p:cNvSpPr txBox="1">
                <a:spLocks noChangeArrowheads="1"/>
              </p:cNvSpPr>
              <p:nvPr/>
            </p:nvSpPr>
            <p:spPr bwMode="auto">
              <a:xfrm>
                <a:off x="2600" y="5326"/>
                <a:ext cx="1736" cy="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lgDash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600" b="1">
                    <a:latin typeface="Calibri" panose="020F0502020204030204" pitchFamily="34" charset="0"/>
                  </a:rPr>
                  <a:t>Disponibilità a pagare per unità di bene pubblico</a:t>
                </a:r>
                <a:endParaRPr lang="it-IT" altLang="it-IT" sz="3600" b="1"/>
              </a:p>
            </p:txBody>
          </p:sp>
          <p:cxnSp>
            <p:nvCxnSpPr>
              <p:cNvPr id="23573" name="AutoShape 7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922" y="8416"/>
                <a:ext cx="569" cy="1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574" name="Text Box 8"/>
              <p:cNvSpPr txBox="1">
                <a:spLocks noChangeArrowheads="1"/>
              </p:cNvSpPr>
              <p:nvPr/>
            </p:nvSpPr>
            <p:spPr bwMode="auto">
              <a:xfrm>
                <a:off x="3404" y="7936"/>
                <a:ext cx="934" cy="5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>
                    <a:latin typeface="Calibri" panose="020F0502020204030204" pitchFamily="34" charset="0"/>
                  </a:rPr>
                  <a:t>€ 12</a:t>
                </a:r>
                <a:endParaRPr lang="it-IT" altLang="it-IT" sz="4000" b="1"/>
              </a:p>
            </p:txBody>
          </p:sp>
          <p:sp>
            <p:nvSpPr>
              <p:cNvPr id="23575" name="Text Box 9"/>
              <p:cNvSpPr txBox="1">
                <a:spLocks noChangeArrowheads="1"/>
              </p:cNvSpPr>
              <p:nvPr/>
            </p:nvSpPr>
            <p:spPr bwMode="auto">
              <a:xfrm>
                <a:off x="8161" y="8742"/>
                <a:ext cx="1030" cy="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Q</a:t>
                </a:r>
                <a:endParaRPr lang="it-IT" altLang="it-IT" sz="4000"/>
              </a:p>
            </p:txBody>
          </p:sp>
          <p:sp>
            <p:nvSpPr>
              <p:cNvPr id="23576" name="Text Box 10"/>
              <p:cNvSpPr txBox="1">
                <a:spLocks noChangeArrowheads="1"/>
              </p:cNvSpPr>
              <p:nvPr/>
            </p:nvSpPr>
            <p:spPr bwMode="auto">
              <a:xfrm>
                <a:off x="3656" y="8707"/>
                <a:ext cx="511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/>
                  <a:t>0</a:t>
                </a:r>
                <a:endParaRPr lang="it-IT" altLang="it-IT" sz="4000"/>
              </a:p>
            </p:txBody>
          </p:sp>
          <p:sp>
            <p:nvSpPr>
              <p:cNvPr id="23577" name="Text Box 11"/>
              <p:cNvSpPr txBox="1">
                <a:spLocks noChangeArrowheads="1"/>
              </p:cNvSpPr>
              <p:nvPr/>
            </p:nvSpPr>
            <p:spPr bwMode="auto">
              <a:xfrm>
                <a:off x="5795" y="8767"/>
                <a:ext cx="685" cy="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Q*</a:t>
                </a:r>
                <a:endParaRPr lang="it-IT" altLang="it-IT" sz="4000"/>
              </a:p>
            </p:txBody>
          </p:sp>
          <p:cxnSp>
            <p:nvCxnSpPr>
              <p:cNvPr id="23578" name="AutoShape 12"/>
              <p:cNvCxnSpPr>
                <a:cxnSpLocks noChangeShapeType="1"/>
              </p:cNvCxnSpPr>
              <p:nvPr/>
            </p:nvCxnSpPr>
            <p:spPr bwMode="auto">
              <a:xfrm flipH="1">
                <a:off x="4336" y="8116"/>
                <a:ext cx="1863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3568" name="Text Box 18"/>
            <p:cNvSpPr txBox="1">
              <a:spLocks noChangeArrowheads="1"/>
            </p:cNvSpPr>
            <p:nvPr/>
          </p:nvSpPr>
          <p:spPr bwMode="auto">
            <a:xfrm>
              <a:off x="4314351" y="4143375"/>
              <a:ext cx="55245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A</a:t>
              </a:r>
              <a:endParaRPr lang="it-IT" altLang="it-IT" sz="1800"/>
            </a:p>
          </p:txBody>
        </p:sp>
      </p:grpSp>
      <p:grpSp>
        <p:nvGrpSpPr>
          <p:cNvPr id="7" name="Gruppo 34"/>
          <p:cNvGrpSpPr>
            <a:grpSpLocks/>
          </p:cNvGrpSpPr>
          <p:nvPr/>
        </p:nvGrpSpPr>
        <p:grpSpPr bwMode="auto">
          <a:xfrm>
            <a:off x="1878013" y="2187575"/>
            <a:ext cx="3976687" cy="2562225"/>
            <a:chOff x="1878037" y="2311068"/>
            <a:chExt cx="3976853" cy="2561183"/>
          </a:xfrm>
        </p:grpSpPr>
        <p:grpSp>
          <p:nvGrpSpPr>
            <p:cNvPr id="23560" name="Gruppo 26"/>
            <p:cNvGrpSpPr>
              <a:grpSpLocks/>
            </p:cNvGrpSpPr>
            <p:nvPr/>
          </p:nvGrpSpPr>
          <p:grpSpPr bwMode="auto">
            <a:xfrm>
              <a:off x="1878037" y="2311068"/>
              <a:ext cx="3268828" cy="2343127"/>
              <a:chOff x="1864389" y="2311068"/>
              <a:chExt cx="3268828" cy="2343127"/>
            </a:xfrm>
          </p:grpSpPr>
          <p:cxnSp>
            <p:nvCxnSpPr>
              <p:cNvPr id="30739" name="AutoShape 19"/>
              <p:cNvCxnSpPr>
                <a:cxnSpLocks noChangeShapeType="1"/>
              </p:cNvCxnSpPr>
              <p:nvPr/>
            </p:nvCxnSpPr>
            <p:spPr bwMode="auto">
              <a:xfrm>
                <a:off x="2723262" y="2528468"/>
                <a:ext cx="2409925" cy="2126385"/>
              </a:xfrm>
              <a:prstGeom prst="straightConnector1">
                <a:avLst/>
              </a:prstGeom>
              <a:noFill/>
              <a:ln w="38100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</p:cxnSp>
          <p:sp>
            <p:nvSpPr>
              <p:cNvPr id="23565" name="Text Box 20"/>
              <p:cNvSpPr txBox="1">
                <a:spLocks noChangeArrowheads="1"/>
              </p:cNvSpPr>
              <p:nvPr/>
            </p:nvSpPr>
            <p:spPr bwMode="auto">
              <a:xfrm>
                <a:off x="2867120" y="2311068"/>
                <a:ext cx="582613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BS</a:t>
                </a:r>
                <a:endParaRPr lang="it-IT" altLang="it-IT" sz="4000"/>
              </a:p>
            </p:txBody>
          </p:sp>
          <p:sp>
            <p:nvSpPr>
              <p:cNvPr id="23566" name="Text Box 21"/>
              <p:cNvSpPr txBox="1">
                <a:spLocks noChangeArrowheads="1"/>
              </p:cNvSpPr>
              <p:nvPr/>
            </p:nvSpPr>
            <p:spPr bwMode="auto">
              <a:xfrm>
                <a:off x="1864389" y="3812511"/>
                <a:ext cx="796924" cy="268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>
                    <a:latin typeface="Calibri" panose="020F0502020204030204" pitchFamily="34" charset="0"/>
                  </a:rPr>
                  <a:t>€ 22</a:t>
                </a:r>
                <a:endParaRPr lang="it-IT" altLang="it-IT" sz="4000" b="1"/>
              </a:p>
            </p:txBody>
          </p:sp>
        </p:grpSp>
        <p:cxnSp>
          <p:nvCxnSpPr>
            <p:cNvPr id="29" name="Connettore 1 28"/>
            <p:cNvCxnSpPr/>
            <p:nvPr/>
          </p:nvCxnSpPr>
          <p:spPr bwMode="auto">
            <a:xfrm>
              <a:off x="5145248" y="4653265"/>
              <a:ext cx="709642" cy="218986"/>
            </a:xfrm>
            <a:prstGeom prst="line">
              <a:avLst/>
            </a:prstGeom>
            <a:solidFill>
              <a:srgbClr val="FFCC00"/>
            </a:solidFill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62" name="AutoShape 22"/>
            <p:cNvCxnSpPr>
              <a:cxnSpLocks noChangeShapeType="1"/>
            </p:cNvCxnSpPr>
            <p:nvPr/>
          </p:nvCxnSpPr>
          <p:spPr bwMode="auto">
            <a:xfrm rot="10800000">
              <a:off x="4288359" y="3968703"/>
              <a:ext cx="12344" cy="3759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3" name="AutoShape 23"/>
            <p:cNvCxnSpPr>
              <a:cxnSpLocks noChangeShapeType="1"/>
            </p:cNvCxnSpPr>
            <p:nvPr/>
          </p:nvCxnSpPr>
          <p:spPr bwMode="auto">
            <a:xfrm flipH="1">
              <a:off x="2706569" y="3927759"/>
              <a:ext cx="15748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53797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free </a:t>
            </a:r>
            <a:r>
              <a:rPr lang="it-IT" dirty="0" err="1" smtClean="0"/>
              <a:t>riding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sz="2800" b="1" i="1" dirty="0" smtClean="0"/>
              <a:t>A</a:t>
            </a:r>
            <a:r>
              <a:rPr lang="it-IT" sz="2800" dirty="0" smtClean="0"/>
              <a:t> e/o </a:t>
            </a:r>
            <a:r>
              <a:rPr lang="it-IT" sz="2800" b="1" i="1" dirty="0" smtClean="0"/>
              <a:t>B </a:t>
            </a:r>
            <a:r>
              <a:rPr lang="it-IT" sz="2800" dirty="0" smtClean="0"/>
              <a:t>cercheranno di “fare un giro gratis”</a:t>
            </a:r>
          </a:p>
          <a:p>
            <a:pPr>
              <a:defRPr/>
            </a:pP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</a:t>
            </a: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riding</a:t>
            </a:r>
            <a:endParaRPr lang="it-IT" sz="2800" dirty="0" smtClean="0"/>
          </a:p>
          <a:p>
            <a:pPr>
              <a:defRPr/>
            </a:pPr>
            <a:r>
              <a:rPr lang="it-IT" sz="2800" dirty="0" smtClean="0"/>
              <a:t>Una volta che il bene è a disposizione di qualcuno è a disposizione di tutti</a:t>
            </a:r>
          </a:p>
          <a:p>
            <a:pPr>
              <a:defRPr/>
            </a:pPr>
            <a:r>
              <a:rPr lang="it-IT" sz="2800" b="1" i="1" dirty="0" smtClean="0"/>
              <a:t>B</a:t>
            </a:r>
            <a:r>
              <a:rPr lang="it-IT" sz="2800" dirty="0" smtClean="0"/>
              <a:t> potrebbe pensare: se </a:t>
            </a:r>
            <a:r>
              <a:rPr lang="it-IT" sz="2800" b="1" i="1" dirty="0" smtClean="0"/>
              <a:t>A </a:t>
            </a:r>
            <a:r>
              <a:rPr lang="it-IT" sz="2800" dirty="0" smtClean="0"/>
              <a:t>paga per il bene anche io ne posso usufruire senza pagare</a:t>
            </a:r>
          </a:p>
          <a:p>
            <a:pPr>
              <a:defRPr/>
            </a:pPr>
            <a:r>
              <a:rPr lang="it-IT" sz="2800" dirty="0" smtClean="0"/>
              <a:t>Fallimento del mercato</a:t>
            </a:r>
          </a:p>
          <a:p>
            <a:pPr>
              <a:defRPr/>
            </a:pPr>
            <a:r>
              <a:rPr lang="it-IT" sz="2800" dirty="0" smtClean="0"/>
              <a:t>Se tutti sono free rider, il bene pubblico non è prodotto</a:t>
            </a:r>
            <a:endParaRPr lang="it-IT" sz="2800" dirty="0"/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C4DD7D2-0F90-4ADC-A7E9-63BD44FFAD6E}" type="slidenum">
              <a:rPr lang="it-IT" altLang="it-IT" sz="1400"/>
              <a:pPr eaLnBrk="1" hangingPunct="1"/>
              <a:t>22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25450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Fallimento del mercato</a:t>
            </a:r>
            <a:endParaRPr lang="it-IT" dirty="0"/>
          </a:p>
        </p:txBody>
      </p:sp>
      <p:sp>
        <p:nvSpPr>
          <p:cNvPr id="23555" name="Segnaposto contenuto 2"/>
          <p:cNvSpPr>
            <a:spLocks noGrp="1"/>
          </p:cNvSpPr>
          <p:nvPr>
            <p:ph idx="1"/>
          </p:nvPr>
        </p:nvSpPr>
        <p:spPr>
          <a:xfrm>
            <a:off x="685800" y="5335588"/>
            <a:ext cx="7772400" cy="760412"/>
          </a:xfrm>
        </p:spPr>
        <p:txBody>
          <a:bodyPr>
            <a:normAutofit fontScale="70000" lnSpcReduction="20000"/>
          </a:bodyPr>
          <a:lstStyle/>
          <a:p>
            <a:r>
              <a:rPr lang="it-IT" altLang="it-IT" sz="2800" smtClean="0"/>
              <a:t>Se ci sono </a:t>
            </a:r>
            <a:r>
              <a:rPr lang="it-IT" altLang="it-IT" sz="2800" i="1" smtClean="0"/>
              <a:t>free rider </a:t>
            </a:r>
            <a:r>
              <a:rPr lang="it-IT" altLang="it-IT" sz="2800" smtClean="0"/>
              <a:t>il mercato tende a produrre una quantità più bassa ad un prezzo più basso di quella efficiente</a:t>
            </a:r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A0EDC61-FBDA-4E4C-8000-F86A36C978B1}" type="slidenum">
              <a:rPr lang="it-IT" altLang="it-IT" sz="1400"/>
              <a:pPr eaLnBrk="1" hangingPunct="1"/>
              <a:t>23</a:t>
            </a:fld>
            <a:endParaRPr lang="it-IT" altLang="it-IT" sz="1400"/>
          </a:p>
        </p:txBody>
      </p:sp>
      <p:grpSp>
        <p:nvGrpSpPr>
          <p:cNvPr id="3" name="Gruppo 55"/>
          <p:cNvGrpSpPr>
            <a:grpSpLocks/>
          </p:cNvGrpSpPr>
          <p:nvPr/>
        </p:nvGrpSpPr>
        <p:grpSpPr bwMode="auto">
          <a:xfrm>
            <a:off x="1500188" y="1881188"/>
            <a:ext cx="5602287" cy="3257550"/>
            <a:chOff x="1227660" y="1880880"/>
            <a:chExt cx="5602287" cy="3258420"/>
          </a:xfrm>
        </p:grpSpPr>
        <p:grpSp>
          <p:nvGrpSpPr>
            <p:cNvPr id="25616" name="Group 13"/>
            <p:cNvGrpSpPr>
              <a:grpSpLocks/>
            </p:cNvGrpSpPr>
            <p:nvPr/>
          </p:nvGrpSpPr>
          <p:grpSpPr bwMode="auto">
            <a:xfrm>
              <a:off x="2704179" y="3858906"/>
              <a:ext cx="2362362" cy="905346"/>
              <a:chOff x="4327" y="7654"/>
              <a:chExt cx="2757" cy="1065"/>
            </a:xfrm>
          </p:grpSpPr>
          <p:cxnSp>
            <p:nvCxnSpPr>
              <p:cNvPr id="25637" name="AutoShape 14"/>
              <p:cNvCxnSpPr>
                <a:cxnSpLocks noChangeShapeType="1"/>
              </p:cNvCxnSpPr>
              <p:nvPr/>
            </p:nvCxnSpPr>
            <p:spPr bwMode="auto">
              <a:xfrm>
                <a:off x="4327" y="7654"/>
                <a:ext cx="2757" cy="1053"/>
              </a:xfrm>
              <a:prstGeom prst="straightConnector1">
                <a:avLst/>
              </a:prstGeom>
              <a:noFill/>
              <a:ln w="38100">
                <a:solidFill>
                  <a:srgbClr val="17365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5638" name="Text Box 16"/>
              <p:cNvSpPr txBox="1">
                <a:spLocks noChangeArrowheads="1"/>
              </p:cNvSpPr>
              <p:nvPr/>
            </p:nvSpPr>
            <p:spPr bwMode="auto">
              <a:xfrm>
                <a:off x="6103" y="8381"/>
                <a:ext cx="537" cy="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B</a:t>
                </a:r>
                <a:endParaRPr lang="it-IT" altLang="it-IT" sz="4000"/>
              </a:p>
            </p:txBody>
          </p:sp>
        </p:grpSp>
        <p:grpSp>
          <p:nvGrpSpPr>
            <p:cNvPr id="25617" name="Gruppo 33"/>
            <p:cNvGrpSpPr>
              <a:grpSpLocks/>
            </p:cNvGrpSpPr>
            <p:nvPr/>
          </p:nvGrpSpPr>
          <p:grpSpPr bwMode="auto">
            <a:xfrm>
              <a:off x="1227660" y="1880880"/>
              <a:ext cx="5602287" cy="3258420"/>
              <a:chOff x="1227660" y="2003710"/>
              <a:chExt cx="5602287" cy="3258420"/>
            </a:xfrm>
          </p:grpSpPr>
          <p:grpSp>
            <p:nvGrpSpPr>
              <p:cNvPr id="25627" name="Group 2"/>
              <p:cNvGrpSpPr>
                <a:grpSpLocks/>
              </p:cNvGrpSpPr>
              <p:nvPr/>
            </p:nvGrpSpPr>
            <p:grpSpPr bwMode="auto">
              <a:xfrm>
                <a:off x="1227685" y="2003708"/>
                <a:ext cx="5602350" cy="3258419"/>
                <a:chOff x="2600" y="5326"/>
                <a:chExt cx="6591" cy="3833"/>
              </a:xfrm>
            </p:grpSpPr>
            <p:cxnSp>
              <p:nvCxnSpPr>
                <p:cNvPr id="25629" name="AutoShape 3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24" y="5389"/>
                  <a:ext cx="12" cy="331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5630" name="AutoShape 4"/>
                <p:cNvCxnSpPr>
                  <a:cxnSpLocks noChangeShapeType="1"/>
                </p:cNvCxnSpPr>
                <p:nvPr/>
              </p:nvCxnSpPr>
              <p:spPr bwMode="auto">
                <a:xfrm>
                  <a:off x="4336" y="8707"/>
                  <a:ext cx="4112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5631" name="AutoShape 5"/>
                <p:cNvCxnSpPr>
                  <a:cxnSpLocks noChangeShapeType="1"/>
                </p:cNvCxnSpPr>
                <p:nvPr/>
              </p:nvCxnSpPr>
              <p:spPr bwMode="auto">
                <a:xfrm>
                  <a:off x="4336" y="7527"/>
                  <a:ext cx="3701" cy="1181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5632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600" y="5326"/>
                  <a:ext cx="1736" cy="7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lgDash"/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600" b="1">
                      <a:latin typeface="Calibri" panose="020F0502020204030204" pitchFamily="34" charset="0"/>
                    </a:rPr>
                    <a:t>Disponibilità a pagare per unità di bene pubblico</a:t>
                  </a:r>
                  <a:endParaRPr lang="it-IT" altLang="it-IT" sz="3600" b="1"/>
                </a:p>
              </p:txBody>
            </p:sp>
            <p:cxnSp>
              <p:nvCxnSpPr>
                <p:cNvPr id="25633" name="AutoShape 7"/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5922" y="8416"/>
                  <a:ext cx="569" cy="1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563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8161" y="8742"/>
                  <a:ext cx="1030" cy="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Q</a:t>
                  </a:r>
                  <a:endParaRPr lang="it-IT" altLang="it-IT" sz="4000"/>
                </a:p>
              </p:txBody>
            </p:sp>
            <p:sp>
              <p:nvSpPr>
                <p:cNvPr id="2563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656" y="8707"/>
                  <a:ext cx="511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/>
                    <a:t>0</a:t>
                  </a:r>
                  <a:endParaRPr lang="it-IT" altLang="it-IT" sz="4000"/>
                </a:p>
              </p:txBody>
            </p:sp>
            <p:sp>
              <p:nvSpPr>
                <p:cNvPr id="2563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795" y="8767"/>
                  <a:ext cx="685" cy="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Q</a:t>
                  </a:r>
                  <a:r>
                    <a:rPr lang="it-IT" altLang="it-IT" sz="1800" b="1" i="1" baseline="-25000">
                      <a:latin typeface="Calibri" panose="020F0502020204030204" pitchFamily="34" charset="0"/>
                    </a:rPr>
                    <a:t>E</a:t>
                  </a:r>
                  <a:endParaRPr lang="it-IT" altLang="it-IT" sz="4000"/>
                </a:p>
              </p:txBody>
            </p:sp>
          </p:grpSp>
          <p:sp>
            <p:nvSpPr>
              <p:cNvPr id="25628" name="Text Box 18"/>
              <p:cNvSpPr txBox="1">
                <a:spLocks noChangeArrowheads="1"/>
              </p:cNvSpPr>
              <p:nvPr/>
            </p:nvSpPr>
            <p:spPr bwMode="auto">
              <a:xfrm>
                <a:off x="4314351" y="4143375"/>
                <a:ext cx="552450" cy="32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A</a:t>
                </a:r>
                <a:endParaRPr lang="it-IT" altLang="it-IT" sz="1800"/>
              </a:p>
            </p:txBody>
          </p:sp>
        </p:grpSp>
        <p:grpSp>
          <p:nvGrpSpPr>
            <p:cNvPr id="25618" name="Gruppo 46"/>
            <p:cNvGrpSpPr>
              <a:grpSpLocks/>
            </p:cNvGrpSpPr>
            <p:nvPr/>
          </p:nvGrpSpPr>
          <p:grpSpPr bwMode="auto">
            <a:xfrm>
              <a:off x="2000867" y="2188238"/>
              <a:ext cx="3854023" cy="2561183"/>
              <a:chOff x="2000867" y="2311068"/>
              <a:chExt cx="3854023" cy="2561183"/>
            </a:xfrm>
          </p:grpSpPr>
          <p:grpSp>
            <p:nvGrpSpPr>
              <p:cNvPr id="25620" name="Gruppo 26"/>
              <p:cNvGrpSpPr>
                <a:grpSpLocks/>
              </p:cNvGrpSpPr>
              <p:nvPr/>
            </p:nvGrpSpPr>
            <p:grpSpPr bwMode="auto">
              <a:xfrm>
                <a:off x="2000867" y="2311068"/>
                <a:ext cx="3145998" cy="2343127"/>
                <a:chOff x="1987219" y="2311068"/>
                <a:chExt cx="3145998" cy="2343127"/>
              </a:xfrm>
            </p:grpSpPr>
            <p:cxnSp>
              <p:nvCxnSpPr>
                <p:cNvPr id="52" name="AutoShape 19"/>
                <p:cNvCxnSpPr>
                  <a:cxnSpLocks noChangeShapeType="1"/>
                </p:cNvCxnSpPr>
                <p:nvPr/>
              </p:nvCxnSpPr>
              <p:spPr bwMode="auto">
                <a:xfrm>
                  <a:off x="2723724" y="2529312"/>
                  <a:ext cx="2409825" cy="2124643"/>
                </a:xfrm>
                <a:prstGeom prst="straightConnector1">
                  <a:avLst/>
                </a:prstGeom>
                <a:noFill/>
                <a:ln w="381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/>
                </a:ln>
              </p:spPr>
            </p:cxnSp>
            <p:sp>
              <p:nvSpPr>
                <p:cNvPr id="2562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867120" y="2311068"/>
                  <a:ext cx="582613" cy="3317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BS</a:t>
                  </a:r>
                  <a:endParaRPr lang="it-IT" altLang="it-IT" sz="4000"/>
                </a:p>
              </p:txBody>
            </p:sp>
            <p:sp>
              <p:nvSpPr>
                <p:cNvPr id="2562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987219" y="3812511"/>
                  <a:ext cx="796924" cy="268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P</a:t>
                  </a:r>
                  <a:r>
                    <a:rPr lang="it-IT" altLang="it-IT" sz="1800" b="1" i="1" baseline="-25000">
                      <a:latin typeface="Calibri" panose="020F0502020204030204" pitchFamily="34" charset="0"/>
                    </a:rPr>
                    <a:t>E</a:t>
                  </a:r>
                  <a:endParaRPr lang="it-IT" altLang="it-IT" sz="4000" b="1" i="1"/>
                </a:p>
              </p:txBody>
            </p:sp>
          </p:grpSp>
          <p:cxnSp>
            <p:nvCxnSpPr>
              <p:cNvPr id="49" name="Connettore 1 48"/>
              <p:cNvCxnSpPr/>
              <p:nvPr/>
            </p:nvCxnSpPr>
            <p:spPr bwMode="auto">
              <a:xfrm>
                <a:off x="5145610" y="4653955"/>
                <a:ext cx="709612" cy="217546"/>
              </a:xfrm>
              <a:prstGeom prst="line">
                <a:avLst/>
              </a:prstGeom>
              <a:solidFill>
                <a:srgbClr val="FFCC00"/>
              </a:solidFill>
              <a:ln w="38100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22" name="AutoShape 22"/>
              <p:cNvCxnSpPr>
                <a:cxnSpLocks noChangeShapeType="1"/>
              </p:cNvCxnSpPr>
              <p:nvPr/>
            </p:nvCxnSpPr>
            <p:spPr bwMode="auto">
              <a:xfrm rot="10800000">
                <a:off x="4288359" y="3968703"/>
                <a:ext cx="12344" cy="37595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623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2706569" y="3927759"/>
                <a:ext cx="157480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5619" name="CasellaDiTesto 54"/>
            <p:cNvSpPr txBox="1">
              <a:spLocks noChangeArrowheads="1"/>
            </p:cNvSpPr>
            <p:nvPr/>
          </p:nvSpPr>
          <p:spPr bwMode="auto">
            <a:xfrm>
              <a:off x="4039737" y="3398293"/>
              <a:ext cx="7233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800" b="1" i="1">
                  <a:latin typeface="Calibri" panose="020F0502020204030204" pitchFamily="34" charset="0"/>
                </a:rPr>
                <a:t>E</a:t>
              </a:r>
            </a:p>
          </p:txBody>
        </p:sp>
      </p:grpSp>
      <p:grpSp>
        <p:nvGrpSpPr>
          <p:cNvPr id="9" name="Gruppo 37"/>
          <p:cNvGrpSpPr>
            <a:grpSpLocks/>
          </p:cNvGrpSpPr>
          <p:nvPr/>
        </p:nvGrpSpPr>
        <p:grpSpPr bwMode="auto">
          <a:xfrm>
            <a:off x="2274888" y="3124200"/>
            <a:ext cx="4084637" cy="1954213"/>
            <a:chOff x="2275670" y="3124200"/>
            <a:chExt cx="4083855" cy="1954795"/>
          </a:xfrm>
        </p:grpSpPr>
        <p:grpSp>
          <p:nvGrpSpPr>
            <p:cNvPr id="25607" name="Gruppo 35"/>
            <p:cNvGrpSpPr>
              <a:grpSpLocks/>
            </p:cNvGrpSpPr>
            <p:nvPr/>
          </p:nvGrpSpPr>
          <p:grpSpPr bwMode="auto">
            <a:xfrm>
              <a:off x="2275670" y="3124200"/>
              <a:ext cx="4083855" cy="1954795"/>
              <a:chOff x="2275670" y="3124200"/>
              <a:chExt cx="4083855" cy="1954795"/>
            </a:xfrm>
          </p:grpSpPr>
          <p:grpSp>
            <p:nvGrpSpPr>
              <p:cNvPr id="25609" name="Gruppo 60"/>
              <p:cNvGrpSpPr>
                <a:grpSpLocks/>
              </p:cNvGrpSpPr>
              <p:nvPr/>
            </p:nvGrpSpPr>
            <p:grpSpPr bwMode="auto">
              <a:xfrm>
                <a:off x="2973388" y="3124200"/>
                <a:ext cx="3386137" cy="1651000"/>
                <a:chOff x="2972866" y="3123561"/>
                <a:chExt cx="3386137" cy="1651000"/>
              </a:xfrm>
            </p:grpSpPr>
            <p:sp>
              <p:nvSpPr>
                <p:cNvPr id="25612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484291" y="3123561"/>
                  <a:ext cx="874712" cy="3333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algn="l" eaLnBrk="1" hangingPunct="1">
                    <a:spcAft>
                      <a:spcPts val="1000"/>
                    </a:spcAft>
                  </a:pPr>
                  <a:r>
                    <a:rPr lang="it-IT" altLang="it-IT" sz="1800" b="1" i="1">
                      <a:latin typeface="Calibri" panose="020F0502020204030204" pitchFamily="34" charset="0"/>
                    </a:rPr>
                    <a:t>S</a:t>
                  </a:r>
                  <a:endParaRPr lang="it-IT" altLang="it-IT" sz="4000"/>
                </a:p>
              </p:txBody>
            </p:sp>
            <p:cxnSp>
              <p:nvCxnSpPr>
                <p:cNvPr id="25613" name="AutoShape 36"/>
                <p:cNvCxnSpPr>
                  <a:cxnSpLocks noChangeShapeType="1"/>
                </p:cNvCxnSpPr>
                <p:nvPr/>
              </p:nvCxnSpPr>
              <p:spPr bwMode="auto">
                <a:xfrm flipV="1">
                  <a:off x="3406253" y="3395023"/>
                  <a:ext cx="2589213" cy="739775"/>
                </a:xfrm>
                <a:prstGeom prst="straightConnector1">
                  <a:avLst/>
                </a:prstGeom>
                <a:noFill/>
                <a:ln w="38100">
                  <a:solidFill>
                    <a:srgbClr val="C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5614" name="Line 37"/>
                <p:cNvSpPr>
                  <a:spLocks noChangeShapeType="1"/>
                </p:cNvSpPr>
                <p:nvPr/>
              </p:nvSpPr>
              <p:spPr bwMode="auto">
                <a:xfrm>
                  <a:off x="3796778" y="4069711"/>
                  <a:ext cx="0" cy="7048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5615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2972866" y="4023673"/>
                  <a:ext cx="823912" cy="158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25610" name="Text Box 21"/>
              <p:cNvSpPr txBox="1">
                <a:spLocks noChangeArrowheads="1"/>
              </p:cNvSpPr>
              <p:nvPr/>
            </p:nvSpPr>
            <p:spPr bwMode="auto">
              <a:xfrm>
                <a:off x="2275670" y="4046623"/>
                <a:ext cx="796924" cy="2524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P</a:t>
                </a:r>
                <a:r>
                  <a:rPr lang="it-IT" altLang="it-IT" sz="1800" b="1" i="1" baseline="-25000">
                    <a:latin typeface="Calibri" panose="020F0502020204030204" pitchFamily="34" charset="0"/>
                  </a:rPr>
                  <a:t>H</a:t>
                </a:r>
                <a:endParaRPr lang="it-IT" altLang="it-IT" sz="4000" b="1" i="1"/>
              </a:p>
            </p:txBody>
          </p:sp>
          <p:sp>
            <p:nvSpPr>
              <p:cNvPr id="25611" name="Text Box 21"/>
              <p:cNvSpPr txBox="1">
                <a:spLocks noChangeArrowheads="1"/>
              </p:cNvSpPr>
              <p:nvPr/>
            </p:nvSpPr>
            <p:spPr bwMode="auto">
              <a:xfrm>
                <a:off x="3517616" y="4810897"/>
                <a:ext cx="796924" cy="2680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Q</a:t>
                </a:r>
                <a:r>
                  <a:rPr lang="it-IT" altLang="it-IT" sz="1800" b="1" i="1" baseline="-25000">
                    <a:latin typeface="Calibri" panose="020F0502020204030204" pitchFamily="34" charset="0"/>
                  </a:rPr>
                  <a:t>H</a:t>
                </a:r>
                <a:endParaRPr lang="it-IT" altLang="it-IT" sz="4000" b="1" i="1"/>
              </a:p>
            </p:txBody>
          </p:sp>
        </p:grpSp>
        <p:sp>
          <p:nvSpPr>
            <p:cNvPr id="25608" name="CasellaDiTesto 36"/>
            <p:cNvSpPr txBox="1">
              <a:spLocks noChangeArrowheads="1"/>
            </p:cNvSpPr>
            <p:nvPr/>
          </p:nvSpPr>
          <p:spPr bwMode="auto">
            <a:xfrm>
              <a:off x="3630304" y="3725840"/>
              <a:ext cx="42308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it-IT" altLang="it-IT" sz="1800" b="1" i="1">
                  <a:latin typeface="Calibri" panose="020F0502020204030204" pitchFamily="34" charset="0"/>
                </a:rPr>
                <a:t>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82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Teoria dei giochi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2 armatori (</a:t>
            </a:r>
            <a:r>
              <a:rPr lang="it-IT" altLang="it-IT" sz="2800" b="1" i="1" smtClean="0"/>
              <a:t>A </a:t>
            </a:r>
            <a:r>
              <a:rPr lang="it-IT" altLang="it-IT" sz="2800" smtClean="0"/>
              <a:t>e</a:t>
            </a:r>
            <a:r>
              <a:rPr lang="it-IT" altLang="it-IT" sz="2800" b="1" i="1" smtClean="0"/>
              <a:t> B</a:t>
            </a:r>
            <a:r>
              <a:rPr lang="it-IT" altLang="it-IT" sz="2800" smtClean="0"/>
              <a:t>): decidere di costruire un faro</a:t>
            </a:r>
          </a:p>
          <a:p>
            <a:r>
              <a:rPr lang="it-IT" altLang="it-IT" sz="2800" smtClean="0"/>
              <a:t>Costo del faro 1.500   Beneficio del faro per ciascuno 1.000</a:t>
            </a:r>
          </a:p>
          <a:p>
            <a:r>
              <a:rPr lang="it-IT" altLang="it-IT" sz="2800" smtClean="0"/>
              <a:t>Sistema di voto (se tutti e due cooperano: pagano 750 ciascuno (beneficio 250)</a:t>
            </a:r>
          </a:p>
          <a:p>
            <a:r>
              <a:rPr lang="it-IT" altLang="it-IT" sz="2800" smtClean="0"/>
              <a:t>Se uno defeziona e l’altro costruisce il faro (beneficio per chi defeziona 1.000, perdita per l’altro -500) </a:t>
            </a:r>
          </a:p>
          <a:p>
            <a:r>
              <a:rPr lang="it-IT" altLang="it-IT" sz="2800" smtClean="0"/>
              <a:t>Se tutti e due defezionano perdite e benefici = 0</a:t>
            </a:r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8DB8B1-2472-457D-9149-5BC6600A6B1F}" type="slidenum">
              <a:rPr lang="it-IT" altLang="it-IT" sz="1400"/>
              <a:pPr eaLnBrk="1" hangingPunct="1"/>
              <a:t>24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59989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Tabella dei risultati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981075" y="2305050"/>
          <a:ext cx="7753350" cy="2516400"/>
        </p:xfrm>
        <a:graphic>
          <a:graphicData uri="http://schemas.openxmlformats.org/drawingml/2006/table">
            <a:tbl>
              <a:tblPr/>
              <a:tblGrid>
                <a:gridCol w="1516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7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1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094"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31870" algn="l"/>
                        </a:tabLst>
                      </a:pPr>
                      <a:r>
                        <a:rPr lang="it-IT" sz="2000" b="1" i="1" dirty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B</a:t>
                      </a:r>
                      <a:endParaRPr lang="it-IT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094">
                <a:tc rowSpan="3"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800" b="1" i="1" dirty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it-IT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1" dirty="0">
                          <a:latin typeface="Times New Roman"/>
                          <a:ea typeface="Calibri"/>
                          <a:cs typeface="Times New Roman"/>
                        </a:rPr>
                        <a:t>Sì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1">
                          <a:latin typeface="Times New Roman"/>
                          <a:ea typeface="Calibri"/>
                          <a:cs typeface="Times New Roman"/>
                        </a:rPr>
                        <a:t>No</a:t>
                      </a:r>
                      <a:endParaRPr lang="it-IT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1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1" dirty="0">
                          <a:latin typeface="Times New Roman"/>
                          <a:ea typeface="Calibri"/>
                          <a:cs typeface="Times New Roman"/>
                        </a:rPr>
                        <a:t>Sì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latin typeface="Times New Roman"/>
                          <a:ea typeface="Calibri"/>
                          <a:cs typeface="Times New Roman"/>
                        </a:rPr>
                        <a:t>+250, </a:t>
                      </a:r>
                      <a:r>
                        <a:rPr lang="it-IT" sz="2000" b="1" dirty="0" err="1">
                          <a:latin typeface="Times New Roman"/>
                          <a:ea typeface="Calibri"/>
                          <a:cs typeface="Times New Roman"/>
                        </a:rPr>
                        <a:t>+250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latin typeface="Times New Roman"/>
                          <a:ea typeface="Calibri"/>
                          <a:cs typeface="Times New Roman"/>
                        </a:rPr>
                        <a:t>-500, +1.000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1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i="1" dirty="0">
                          <a:latin typeface="Times New Roman"/>
                          <a:ea typeface="Calibri"/>
                          <a:cs typeface="Times New Roman"/>
                        </a:rPr>
                        <a:t>No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latin typeface="Times New Roman"/>
                          <a:ea typeface="Calibri"/>
                          <a:cs typeface="Times New Roman"/>
                        </a:rPr>
                        <a:t>+1.000, -500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>
                          <a:latin typeface="Times New Roman"/>
                          <a:ea typeface="Calibri"/>
                          <a:cs typeface="Times New Roman"/>
                        </a:rPr>
                        <a:t>0, </a:t>
                      </a:r>
                      <a:r>
                        <a:rPr lang="it-IT" sz="2000" b="1" dirty="0" err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it-IT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6575" marR="36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67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B467728-2EC9-4681-B1FD-BEC0E173119E}" type="slidenum">
              <a:rPr lang="it-IT" altLang="it-IT" sz="1400"/>
              <a:pPr eaLnBrk="1" hangingPunct="1"/>
              <a:t>25</a:t>
            </a:fld>
            <a:endParaRPr lang="it-IT" altLang="it-IT" sz="1400"/>
          </a:p>
        </p:txBody>
      </p:sp>
      <p:sp>
        <p:nvSpPr>
          <p:cNvPr id="27675" name="CasellaDiTesto 8"/>
          <p:cNvSpPr txBox="1">
            <a:spLocks noChangeArrowheads="1"/>
          </p:cNvSpPr>
          <p:nvPr/>
        </p:nvSpPr>
        <p:spPr bwMode="auto">
          <a:xfrm>
            <a:off x="982663" y="5103813"/>
            <a:ext cx="7834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/>
              <a:t>Equilibrio di Nash – entrambi defezionano</a:t>
            </a:r>
          </a:p>
          <a:p>
            <a:pPr algn="l" eaLnBrk="1" hangingPunct="1"/>
            <a:r>
              <a:rPr lang="it-IT" altLang="it-IT"/>
              <a:t>Entrambi collaborano è una situazione pareto-preferita all’equilibrio di Nash</a:t>
            </a:r>
          </a:p>
        </p:txBody>
      </p:sp>
    </p:spTree>
    <p:extLst>
      <p:ext uri="{BB962C8B-B14F-4D97-AF65-F5344CB8AC3E}">
        <p14:creationId xmlns:p14="http://schemas.microsoft.com/office/powerpoint/2010/main" val="399384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65527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Condizioni di ottimo con beni pubblici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0550" y="19812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it-IT" dirty="0" smtClean="0"/>
              <a:t>La condizione di ottimo non è l’eguaglianza tra i </a:t>
            </a:r>
            <a:r>
              <a:rPr lang="it-IT" b="1" i="1" dirty="0" smtClean="0"/>
              <a:t>SMS </a:t>
            </a:r>
            <a:r>
              <a:rPr lang="it-IT" dirty="0" smtClean="0"/>
              <a:t>dei consumatori e il rapporto tra i prezzi</a:t>
            </a:r>
          </a:p>
          <a:p>
            <a:pPr>
              <a:defRPr/>
            </a:pPr>
            <a:r>
              <a:rPr lang="it-IT" dirty="0" smtClean="0"/>
              <a:t>Tutti consumano la </a:t>
            </a:r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stessa</a:t>
            </a:r>
            <a:r>
              <a:rPr lang="it-IT" dirty="0" smtClean="0"/>
              <a:t> quantità di bene pubblico cioè non possono scambiare bene pubblico e privato tra loro</a:t>
            </a:r>
          </a:p>
          <a:p>
            <a:pPr>
              <a:defRPr/>
            </a:pPr>
            <a:r>
              <a:rPr lang="it-IT" dirty="0" smtClean="0"/>
              <a:t>Ma i diversi soggetti hanno differenti preferenze</a:t>
            </a:r>
          </a:p>
          <a:p>
            <a:pPr>
              <a:defRPr/>
            </a:pPr>
            <a:r>
              <a:rPr lang="it-IT" dirty="0" smtClean="0"/>
              <a:t>In generale </a:t>
            </a:r>
            <a:r>
              <a:rPr lang="it-IT" b="1" i="1" dirty="0" smtClean="0"/>
              <a:t>SMS</a:t>
            </a:r>
            <a:r>
              <a:rPr lang="it-IT" b="1" i="1" baseline="-25000" dirty="0" smtClean="0"/>
              <a:t>A</a:t>
            </a:r>
            <a:r>
              <a:rPr lang="it-IT" b="1" dirty="0" smtClean="0"/>
              <a:t>≠</a:t>
            </a:r>
            <a:r>
              <a:rPr lang="it-IT" b="1" i="1" dirty="0" smtClean="0"/>
              <a:t> SMS</a:t>
            </a:r>
            <a:r>
              <a:rPr lang="it-IT" b="1" i="1" baseline="-25000" dirty="0" smtClean="0"/>
              <a:t>B</a:t>
            </a:r>
            <a:endParaRPr lang="it-IT" b="1" dirty="0"/>
          </a:p>
        </p:txBody>
      </p:sp>
      <p:sp>
        <p:nvSpPr>
          <p:cNvPr id="2867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B8028B1-35BB-4954-8041-BF282D383A94}" type="slidenum">
              <a:rPr lang="it-IT" altLang="it-IT" sz="1400"/>
              <a:pPr eaLnBrk="1" hangingPunct="1"/>
              <a:t>26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20651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Condizioni di efficienza</a:t>
            </a:r>
            <a:endParaRPr lang="it-IT" dirty="0"/>
          </a:p>
        </p:txBody>
      </p:sp>
      <p:sp>
        <p:nvSpPr>
          <p:cNvPr id="2969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0F1C190-8F0A-4174-8E45-E325D1814A67}" type="slidenum">
              <a:rPr lang="it-IT" altLang="it-IT" sz="1400"/>
              <a:pPr eaLnBrk="1" hangingPunct="1"/>
              <a:t>27</a:t>
            </a:fld>
            <a:endParaRPr lang="it-IT" altLang="it-IT" sz="1400"/>
          </a:p>
        </p:txBody>
      </p:sp>
      <p:grpSp>
        <p:nvGrpSpPr>
          <p:cNvPr id="3" name="Gruppo 55"/>
          <p:cNvGrpSpPr>
            <a:grpSpLocks/>
          </p:cNvGrpSpPr>
          <p:nvPr/>
        </p:nvGrpSpPr>
        <p:grpSpPr bwMode="auto">
          <a:xfrm>
            <a:off x="807244" y="1219544"/>
            <a:ext cx="5183188" cy="3054350"/>
            <a:chOff x="958850" y="1950990"/>
            <a:chExt cx="5182643" cy="3054350"/>
          </a:xfrm>
        </p:grpSpPr>
        <p:sp>
          <p:nvSpPr>
            <p:cNvPr id="29738" name="Line 41"/>
            <p:cNvSpPr>
              <a:spLocks noChangeShapeType="1"/>
            </p:cNvSpPr>
            <p:nvPr/>
          </p:nvSpPr>
          <p:spPr bwMode="auto">
            <a:xfrm flipH="1">
              <a:off x="1616075" y="4062365"/>
              <a:ext cx="2314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39" name="Line 50"/>
            <p:cNvSpPr>
              <a:spLocks noChangeShapeType="1"/>
            </p:cNvSpPr>
            <p:nvPr/>
          </p:nvSpPr>
          <p:spPr bwMode="auto">
            <a:xfrm>
              <a:off x="3930650" y="3232102"/>
              <a:ext cx="1588" cy="13382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40" name="Line 48"/>
            <p:cNvSpPr>
              <a:spLocks noChangeShapeType="1"/>
            </p:cNvSpPr>
            <p:nvPr/>
          </p:nvSpPr>
          <p:spPr bwMode="auto">
            <a:xfrm>
              <a:off x="2979738" y="2768552"/>
              <a:ext cx="1587" cy="18018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41" name="Text Box 24"/>
            <p:cNvSpPr txBox="1">
              <a:spLocks noChangeArrowheads="1"/>
            </p:cNvSpPr>
            <p:nvPr/>
          </p:nvSpPr>
          <p:spPr bwMode="auto">
            <a:xfrm>
              <a:off x="2989263" y="3403552"/>
              <a:ext cx="45085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Z</a:t>
              </a:r>
              <a:endParaRPr lang="it-IT" altLang="it-IT" sz="4000"/>
            </a:p>
          </p:txBody>
        </p:sp>
        <p:sp>
          <p:nvSpPr>
            <p:cNvPr id="29742" name="Text Box 25"/>
            <p:cNvSpPr txBox="1">
              <a:spLocks noChangeArrowheads="1"/>
            </p:cNvSpPr>
            <p:nvPr/>
          </p:nvSpPr>
          <p:spPr bwMode="auto">
            <a:xfrm>
              <a:off x="958850" y="4538615"/>
              <a:ext cx="923925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/>
                <a:t>0</a:t>
              </a:r>
              <a:endParaRPr lang="it-IT" altLang="it-IT" sz="4000"/>
            </a:p>
          </p:txBody>
        </p:sp>
        <p:sp>
          <p:nvSpPr>
            <p:cNvPr id="29743" name="Text Box 26"/>
            <p:cNvSpPr txBox="1">
              <a:spLocks noChangeArrowheads="1"/>
            </p:cNvSpPr>
            <p:nvPr/>
          </p:nvSpPr>
          <p:spPr bwMode="auto">
            <a:xfrm>
              <a:off x="2597150" y="4567190"/>
              <a:ext cx="923925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G*</a:t>
              </a:r>
              <a:endParaRPr lang="it-IT" altLang="it-IT" sz="4000"/>
            </a:p>
          </p:txBody>
        </p:sp>
        <p:sp>
          <p:nvSpPr>
            <p:cNvPr id="29744" name="Text Box 27"/>
            <p:cNvSpPr txBox="1">
              <a:spLocks noChangeArrowheads="1"/>
            </p:cNvSpPr>
            <p:nvPr/>
          </p:nvSpPr>
          <p:spPr bwMode="auto">
            <a:xfrm>
              <a:off x="4933950" y="4643390"/>
              <a:ext cx="923925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G</a:t>
              </a:r>
              <a:endParaRPr lang="it-IT" altLang="it-IT" sz="4000"/>
            </a:p>
          </p:txBody>
        </p:sp>
        <p:cxnSp>
          <p:nvCxnSpPr>
            <p:cNvPr id="29745" name="AutoShape 28"/>
            <p:cNvCxnSpPr>
              <a:cxnSpLocks noChangeShapeType="1"/>
            </p:cNvCxnSpPr>
            <p:nvPr/>
          </p:nvCxnSpPr>
          <p:spPr bwMode="auto">
            <a:xfrm flipV="1">
              <a:off x="1616075" y="2198640"/>
              <a:ext cx="0" cy="2371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46" name="AutoShape 29"/>
            <p:cNvCxnSpPr>
              <a:cxnSpLocks noChangeShapeType="1"/>
            </p:cNvCxnSpPr>
            <p:nvPr/>
          </p:nvCxnSpPr>
          <p:spPr bwMode="auto">
            <a:xfrm>
              <a:off x="1616075" y="4570365"/>
              <a:ext cx="337502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747" name="Arc 30"/>
            <p:cNvSpPr>
              <a:spLocks/>
            </p:cNvSpPr>
            <p:nvPr/>
          </p:nvSpPr>
          <p:spPr bwMode="auto">
            <a:xfrm>
              <a:off x="1616075" y="2563765"/>
              <a:ext cx="3063875" cy="2006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4F81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48" name="Arc 31"/>
            <p:cNvSpPr>
              <a:spLocks/>
            </p:cNvSpPr>
            <p:nvPr/>
          </p:nvSpPr>
          <p:spPr bwMode="auto">
            <a:xfrm rot="10800000">
              <a:off x="1827213" y="1950990"/>
              <a:ext cx="3446462" cy="2281237"/>
            </a:xfrm>
            <a:custGeom>
              <a:avLst/>
              <a:gdLst>
                <a:gd name="T0" fmla="*/ 2147483647 w 21305"/>
                <a:gd name="T1" fmla="*/ 0 h 21458"/>
                <a:gd name="T2" fmla="*/ 2147483647 w 21305"/>
                <a:gd name="T3" fmla="*/ 2147483647 h 21458"/>
                <a:gd name="T4" fmla="*/ 0 w 21305"/>
                <a:gd name="T5" fmla="*/ 2147483647 h 21458"/>
                <a:gd name="T6" fmla="*/ 0 60000 65536"/>
                <a:gd name="T7" fmla="*/ 0 60000 65536"/>
                <a:gd name="T8" fmla="*/ 0 60000 65536"/>
                <a:gd name="T9" fmla="*/ 0 w 21305"/>
                <a:gd name="T10" fmla="*/ 0 h 21458"/>
                <a:gd name="T11" fmla="*/ 21305 w 21305"/>
                <a:gd name="T12" fmla="*/ 21458 h 214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05" h="21458" fill="none" extrusionOk="0">
                  <a:moveTo>
                    <a:pt x="2472" y="0"/>
                  </a:moveTo>
                  <a:cubicBezTo>
                    <a:pt x="12038" y="1102"/>
                    <a:pt x="19718" y="8402"/>
                    <a:pt x="21304" y="17900"/>
                  </a:cubicBezTo>
                </a:path>
                <a:path w="21305" h="21458" stroke="0" extrusionOk="0">
                  <a:moveTo>
                    <a:pt x="2472" y="0"/>
                  </a:moveTo>
                  <a:cubicBezTo>
                    <a:pt x="12038" y="1102"/>
                    <a:pt x="19718" y="8402"/>
                    <a:pt x="21304" y="17900"/>
                  </a:cubicBezTo>
                  <a:lnTo>
                    <a:pt x="0" y="21458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49" name="Line 32"/>
            <p:cNvSpPr>
              <a:spLocks noChangeShapeType="1"/>
            </p:cNvSpPr>
            <p:nvPr/>
          </p:nvSpPr>
          <p:spPr bwMode="auto">
            <a:xfrm flipH="1">
              <a:off x="1616075" y="2768552"/>
              <a:ext cx="13636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50" name="Line 33"/>
            <p:cNvSpPr>
              <a:spLocks noChangeShapeType="1"/>
            </p:cNvSpPr>
            <p:nvPr/>
          </p:nvSpPr>
          <p:spPr bwMode="auto">
            <a:xfrm flipH="1">
              <a:off x="1617663" y="3671840"/>
              <a:ext cx="1362075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51" name="Text Box 34"/>
            <p:cNvSpPr txBox="1">
              <a:spLocks noChangeArrowheads="1"/>
            </p:cNvSpPr>
            <p:nvPr/>
          </p:nvSpPr>
          <p:spPr bwMode="auto">
            <a:xfrm>
              <a:off x="4705350" y="4138565"/>
              <a:ext cx="854075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B</a:t>
              </a:r>
              <a:endParaRPr lang="it-IT" altLang="it-IT" sz="4000"/>
            </a:p>
          </p:txBody>
        </p:sp>
        <p:sp>
          <p:nvSpPr>
            <p:cNvPr id="29752" name="Text Box 35"/>
            <p:cNvSpPr txBox="1">
              <a:spLocks noChangeArrowheads="1"/>
            </p:cNvSpPr>
            <p:nvPr/>
          </p:nvSpPr>
          <p:spPr bwMode="auto">
            <a:xfrm>
              <a:off x="958850" y="2146252"/>
              <a:ext cx="795338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endParaRPr lang="it-IT" altLang="it-IT" sz="4000"/>
            </a:p>
          </p:txBody>
        </p:sp>
        <p:sp>
          <p:nvSpPr>
            <p:cNvPr id="29753" name="Text Box 36"/>
            <p:cNvSpPr txBox="1">
              <a:spLocks noChangeArrowheads="1"/>
            </p:cNvSpPr>
            <p:nvPr/>
          </p:nvSpPr>
          <p:spPr bwMode="auto">
            <a:xfrm>
              <a:off x="958850" y="2593927"/>
              <a:ext cx="795338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>
                  <a:latin typeface="Calibri" panose="020F0502020204030204" pitchFamily="34" charset="0"/>
                </a:rPr>
                <a:t>*</a:t>
              </a:r>
              <a:endParaRPr lang="it-IT" altLang="it-IT" sz="4000"/>
            </a:p>
          </p:txBody>
        </p:sp>
        <p:sp>
          <p:nvSpPr>
            <p:cNvPr id="29754" name="Text Box 37"/>
            <p:cNvSpPr txBox="1">
              <a:spLocks noChangeArrowheads="1"/>
            </p:cNvSpPr>
            <p:nvPr/>
          </p:nvSpPr>
          <p:spPr bwMode="auto">
            <a:xfrm>
              <a:off x="958850" y="3597227"/>
              <a:ext cx="795338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1</a:t>
              </a:r>
              <a:endParaRPr lang="it-IT" altLang="it-IT" sz="4000"/>
            </a:p>
          </p:txBody>
        </p:sp>
        <p:sp>
          <p:nvSpPr>
            <p:cNvPr id="29755" name="Text Box 38"/>
            <p:cNvSpPr txBox="1">
              <a:spLocks noChangeArrowheads="1"/>
            </p:cNvSpPr>
            <p:nvPr/>
          </p:nvSpPr>
          <p:spPr bwMode="auto">
            <a:xfrm>
              <a:off x="3748088" y="2593927"/>
              <a:ext cx="2393405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dirty="0">
                  <a:latin typeface="Calibri" panose="020F0502020204030204" pitchFamily="34" charset="0"/>
                </a:rPr>
                <a:t>Frontiera delle possibilità produttive</a:t>
              </a:r>
              <a:endParaRPr lang="it-IT" altLang="it-IT" sz="4000" dirty="0"/>
            </a:p>
          </p:txBody>
        </p:sp>
        <p:sp>
          <p:nvSpPr>
            <p:cNvPr id="29756" name="Oval 39"/>
            <p:cNvSpPr>
              <a:spLocks noChangeArrowheads="1"/>
            </p:cNvSpPr>
            <p:nvPr/>
          </p:nvSpPr>
          <p:spPr bwMode="auto">
            <a:xfrm>
              <a:off x="2922588" y="3597227"/>
              <a:ext cx="123825" cy="123825"/>
            </a:xfrm>
            <a:prstGeom prst="ellipse">
              <a:avLst/>
            </a:prstGeom>
            <a:solidFill>
              <a:srgbClr val="943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57" name="Oval 40"/>
            <p:cNvSpPr>
              <a:spLocks noChangeArrowheads="1"/>
            </p:cNvSpPr>
            <p:nvPr/>
          </p:nvSpPr>
          <p:spPr bwMode="auto">
            <a:xfrm>
              <a:off x="3873500" y="4011565"/>
              <a:ext cx="123825" cy="125412"/>
            </a:xfrm>
            <a:prstGeom prst="ellipse">
              <a:avLst/>
            </a:prstGeom>
            <a:solidFill>
              <a:srgbClr val="243F60"/>
            </a:solidFill>
            <a:ln w="9525">
              <a:solidFill>
                <a:srgbClr val="243F60"/>
              </a:solidFill>
              <a:prstDash val="lgDash"/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58" name="Line 42"/>
            <p:cNvSpPr>
              <a:spLocks noChangeShapeType="1"/>
            </p:cNvSpPr>
            <p:nvPr/>
          </p:nvSpPr>
          <p:spPr bwMode="auto">
            <a:xfrm flipH="1">
              <a:off x="1616075" y="3251152"/>
              <a:ext cx="225742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59" name="Text Box 43"/>
            <p:cNvSpPr txBox="1">
              <a:spLocks noChangeArrowheads="1"/>
            </p:cNvSpPr>
            <p:nvPr/>
          </p:nvSpPr>
          <p:spPr bwMode="auto">
            <a:xfrm>
              <a:off x="3940175" y="3770265"/>
              <a:ext cx="450850" cy="29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V</a:t>
              </a:r>
              <a:endParaRPr lang="it-IT" altLang="it-IT" sz="4000"/>
            </a:p>
          </p:txBody>
        </p:sp>
        <p:sp>
          <p:nvSpPr>
            <p:cNvPr id="29760" name="Text Box 44"/>
            <p:cNvSpPr txBox="1">
              <a:spLocks noChangeArrowheads="1"/>
            </p:cNvSpPr>
            <p:nvPr/>
          </p:nvSpPr>
          <p:spPr bwMode="auto">
            <a:xfrm>
              <a:off x="3586163" y="4576715"/>
              <a:ext cx="922337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G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E</a:t>
              </a:r>
              <a:endParaRPr lang="it-IT" altLang="it-IT" sz="4000"/>
            </a:p>
          </p:txBody>
        </p:sp>
        <p:sp>
          <p:nvSpPr>
            <p:cNvPr id="29761" name="Text Box 45"/>
            <p:cNvSpPr txBox="1">
              <a:spLocks noChangeArrowheads="1"/>
            </p:cNvSpPr>
            <p:nvPr/>
          </p:nvSpPr>
          <p:spPr bwMode="auto">
            <a:xfrm>
              <a:off x="958850" y="3060652"/>
              <a:ext cx="79692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E</a:t>
              </a:r>
              <a:endParaRPr lang="it-IT" altLang="it-IT" sz="4000"/>
            </a:p>
          </p:txBody>
        </p:sp>
        <p:sp>
          <p:nvSpPr>
            <p:cNvPr id="29762" name="Text Box 46"/>
            <p:cNvSpPr txBox="1">
              <a:spLocks noChangeArrowheads="1"/>
            </p:cNvSpPr>
            <p:nvPr/>
          </p:nvSpPr>
          <p:spPr bwMode="auto">
            <a:xfrm>
              <a:off x="958850" y="3913140"/>
              <a:ext cx="79692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2</a:t>
              </a:r>
              <a:endParaRPr lang="it-IT" altLang="it-IT" sz="4000"/>
            </a:p>
          </p:txBody>
        </p:sp>
        <p:sp>
          <p:nvSpPr>
            <p:cNvPr id="29763" name="Text Box 47"/>
            <p:cNvSpPr txBox="1">
              <a:spLocks noChangeArrowheads="1"/>
            </p:cNvSpPr>
            <p:nvPr/>
          </p:nvSpPr>
          <p:spPr bwMode="auto">
            <a:xfrm>
              <a:off x="5420009" y="3347255"/>
              <a:ext cx="638175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100" b="1">
                  <a:latin typeface="Calibri" panose="020F0502020204030204" pitchFamily="34" charset="0"/>
                </a:rPr>
                <a:t>8.a</a:t>
              </a:r>
              <a:endParaRPr lang="it-IT" altLang="it-IT"/>
            </a:p>
          </p:txBody>
        </p:sp>
        <p:sp>
          <p:nvSpPr>
            <p:cNvPr id="29764" name="Line 49"/>
            <p:cNvSpPr>
              <a:spLocks noChangeShapeType="1"/>
            </p:cNvSpPr>
            <p:nvPr/>
          </p:nvSpPr>
          <p:spPr bwMode="auto">
            <a:xfrm>
              <a:off x="1882775" y="2563765"/>
              <a:ext cx="0" cy="2006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65" name="Line 51"/>
            <p:cNvSpPr>
              <a:spLocks noChangeShapeType="1"/>
            </p:cNvSpPr>
            <p:nvPr/>
          </p:nvSpPr>
          <p:spPr bwMode="auto">
            <a:xfrm>
              <a:off x="4629150" y="4227465"/>
              <a:ext cx="0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4" name="Gruppo 65"/>
          <p:cNvGrpSpPr>
            <a:grpSpLocks/>
          </p:cNvGrpSpPr>
          <p:nvPr/>
        </p:nvGrpSpPr>
        <p:grpSpPr bwMode="auto">
          <a:xfrm>
            <a:off x="2707482" y="4107207"/>
            <a:ext cx="3111500" cy="2003425"/>
            <a:chOff x="2889250" y="4416425"/>
            <a:chExt cx="3111500" cy="2003425"/>
          </a:xfrm>
        </p:grpSpPr>
        <p:grpSp>
          <p:nvGrpSpPr>
            <p:cNvPr id="29731" name="Gruppo 94"/>
            <p:cNvGrpSpPr>
              <a:grpSpLocks/>
            </p:cNvGrpSpPr>
            <p:nvPr/>
          </p:nvGrpSpPr>
          <p:grpSpPr bwMode="auto">
            <a:xfrm>
              <a:off x="2889250" y="4416425"/>
              <a:ext cx="3100388" cy="2003425"/>
              <a:chOff x="2889250" y="4416425"/>
              <a:chExt cx="3100388" cy="2003425"/>
            </a:xfrm>
          </p:grpSpPr>
          <p:sp>
            <p:nvSpPr>
              <p:cNvPr id="29733" name="Arc 68"/>
              <p:cNvSpPr>
                <a:spLocks/>
              </p:cNvSpPr>
              <p:nvPr/>
            </p:nvSpPr>
            <p:spPr bwMode="auto">
              <a:xfrm flipH="1" flipV="1">
                <a:off x="3306763" y="4862512"/>
                <a:ext cx="1909762" cy="1165225"/>
              </a:xfrm>
              <a:custGeom>
                <a:avLst/>
                <a:gdLst>
                  <a:gd name="T0" fmla="*/ 0 w 21653"/>
                  <a:gd name="T1" fmla="*/ 0 h 21600"/>
                  <a:gd name="T2" fmla="*/ 2147483647 w 21653"/>
                  <a:gd name="T3" fmla="*/ 2147483647 h 21600"/>
                  <a:gd name="T4" fmla="*/ 2147483647 w 21653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1653"/>
                  <a:gd name="T10" fmla="*/ 0 h 21600"/>
                  <a:gd name="T11" fmla="*/ 21653 w 2165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53" h="21600" fill="none" extrusionOk="0">
                    <a:moveTo>
                      <a:pt x="0" y="0"/>
                    </a:moveTo>
                    <a:cubicBezTo>
                      <a:pt x="37" y="0"/>
                      <a:pt x="74" y="-1"/>
                      <a:pt x="111" y="0"/>
                    </a:cubicBezTo>
                    <a:cubicBezTo>
                      <a:pt x="11425" y="0"/>
                      <a:pt x="20822" y="8731"/>
                      <a:pt x="21652" y="20015"/>
                    </a:cubicBezTo>
                  </a:path>
                  <a:path w="21653" h="21600" stroke="0" extrusionOk="0">
                    <a:moveTo>
                      <a:pt x="0" y="0"/>
                    </a:moveTo>
                    <a:cubicBezTo>
                      <a:pt x="37" y="0"/>
                      <a:pt x="74" y="-1"/>
                      <a:pt x="111" y="0"/>
                    </a:cubicBezTo>
                    <a:cubicBezTo>
                      <a:pt x="11425" y="0"/>
                      <a:pt x="20822" y="8731"/>
                      <a:pt x="21652" y="20015"/>
                    </a:cubicBezTo>
                    <a:lnTo>
                      <a:pt x="111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7692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34" name="Arc 69"/>
              <p:cNvSpPr>
                <a:spLocks/>
              </p:cNvSpPr>
              <p:nvPr/>
            </p:nvSpPr>
            <p:spPr bwMode="auto">
              <a:xfrm flipH="1" flipV="1">
                <a:off x="3509963" y="4416425"/>
                <a:ext cx="1982787" cy="1289050"/>
              </a:xfrm>
              <a:custGeom>
                <a:avLst/>
                <a:gdLst>
                  <a:gd name="T0" fmla="*/ 2147483647 w 21542"/>
                  <a:gd name="T1" fmla="*/ 0 h 21580"/>
                  <a:gd name="T2" fmla="*/ 2147483647 w 21542"/>
                  <a:gd name="T3" fmla="*/ 2147483647 h 21580"/>
                  <a:gd name="T4" fmla="*/ 0 w 21542"/>
                  <a:gd name="T5" fmla="*/ 2147483647 h 21580"/>
                  <a:gd name="T6" fmla="*/ 0 60000 65536"/>
                  <a:gd name="T7" fmla="*/ 0 60000 65536"/>
                  <a:gd name="T8" fmla="*/ 0 60000 65536"/>
                  <a:gd name="T9" fmla="*/ 0 w 21542"/>
                  <a:gd name="T10" fmla="*/ 0 h 21580"/>
                  <a:gd name="T11" fmla="*/ 21542 w 21542"/>
                  <a:gd name="T12" fmla="*/ 21580 h 2158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42" h="21580" fill="none" extrusionOk="0">
                    <a:moveTo>
                      <a:pt x="930" y="0"/>
                    </a:moveTo>
                    <a:cubicBezTo>
                      <a:pt x="11878" y="472"/>
                      <a:pt x="20737" y="9066"/>
                      <a:pt x="21541" y="19995"/>
                    </a:cubicBezTo>
                  </a:path>
                  <a:path w="21542" h="21580" stroke="0" extrusionOk="0">
                    <a:moveTo>
                      <a:pt x="930" y="0"/>
                    </a:moveTo>
                    <a:cubicBezTo>
                      <a:pt x="11878" y="472"/>
                      <a:pt x="20737" y="9066"/>
                      <a:pt x="21541" y="19995"/>
                    </a:cubicBezTo>
                    <a:lnTo>
                      <a:pt x="0" y="21580"/>
                    </a:lnTo>
                    <a:close/>
                  </a:path>
                </a:pathLst>
              </a:custGeom>
              <a:noFill/>
              <a:ln w="28575">
                <a:solidFill>
                  <a:srgbClr val="7692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35" name="Arc 70"/>
              <p:cNvSpPr>
                <a:spLocks/>
              </p:cNvSpPr>
              <p:nvPr/>
            </p:nvSpPr>
            <p:spPr bwMode="auto">
              <a:xfrm flipH="1" flipV="1">
                <a:off x="2889250" y="5037137"/>
                <a:ext cx="2176463" cy="1243013"/>
              </a:xfrm>
              <a:custGeom>
                <a:avLst/>
                <a:gdLst>
                  <a:gd name="T0" fmla="*/ 0 w 24286"/>
                  <a:gd name="T1" fmla="*/ 2147483647 h 21600"/>
                  <a:gd name="T2" fmla="*/ 2147483647 w 24286"/>
                  <a:gd name="T3" fmla="*/ 2147483647 h 21600"/>
                  <a:gd name="T4" fmla="*/ 2147483647 w 24286"/>
                  <a:gd name="T5" fmla="*/ 2147483647 h 21600"/>
                  <a:gd name="T6" fmla="*/ 0 60000 65536"/>
                  <a:gd name="T7" fmla="*/ 0 60000 65536"/>
                  <a:gd name="T8" fmla="*/ 0 60000 65536"/>
                  <a:gd name="T9" fmla="*/ 0 w 24286"/>
                  <a:gd name="T10" fmla="*/ 0 h 21600"/>
                  <a:gd name="T11" fmla="*/ 24286 w 2428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286" h="21600" fill="none" extrusionOk="0">
                    <a:moveTo>
                      <a:pt x="-1" y="173"/>
                    </a:moveTo>
                    <a:cubicBezTo>
                      <a:pt x="906" y="57"/>
                      <a:pt x="1818" y="-1"/>
                      <a:pt x="2732" y="0"/>
                    </a:cubicBezTo>
                    <a:cubicBezTo>
                      <a:pt x="14114" y="0"/>
                      <a:pt x="23544" y="8833"/>
                      <a:pt x="24286" y="20191"/>
                    </a:cubicBezTo>
                  </a:path>
                  <a:path w="24286" h="21600" stroke="0" extrusionOk="0">
                    <a:moveTo>
                      <a:pt x="-1" y="173"/>
                    </a:moveTo>
                    <a:cubicBezTo>
                      <a:pt x="906" y="57"/>
                      <a:pt x="1818" y="-1"/>
                      <a:pt x="2732" y="0"/>
                    </a:cubicBezTo>
                    <a:cubicBezTo>
                      <a:pt x="14114" y="0"/>
                      <a:pt x="23544" y="8833"/>
                      <a:pt x="24286" y="20191"/>
                    </a:cubicBezTo>
                    <a:lnTo>
                      <a:pt x="2732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7692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endParaRPr lang="it-IT" altLang="it-IT"/>
              </a:p>
            </p:txBody>
          </p:sp>
          <p:sp>
            <p:nvSpPr>
              <p:cNvPr id="29736" name="Text Box 80"/>
              <p:cNvSpPr txBox="1">
                <a:spLocks noChangeArrowheads="1"/>
              </p:cNvSpPr>
              <p:nvPr/>
            </p:nvSpPr>
            <p:spPr bwMode="auto">
              <a:xfrm>
                <a:off x="5114925" y="6107112"/>
                <a:ext cx="798513" cy="312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lgDash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600" b="1" i="1">
                    <a:latin typeface="Calibri" panose="020F0502020204030204" pitchFamily="34" charset="0"/>
                  </a:rPr>
                  <a:t>A</a:t>
                </a:r>
                <a:r>
                  <a:rPr lang="it-IT" altLang="it-IT" sz="1600" b="1" baseline="-25000">
                    <a:latin typeface="Calibri" panose="020F0502020204030204" pitchFamily="34" charset="0"/>
                  </a:rPr>
                  <a:t>1</a:t>
                </a:r>
                <a:endParaRPr lang="it-IT" altLang="it-IT" sz="3600"/>
              </a:p>
            </p:txBody>
          </p:sp>
          <p:sp>
            <p:nvSpPr>
              <p:cNvPr id="29737" name="Text Box 81"/>
              <p:cNvSpPr txBox="1">
                <a:spLocks noChangeArrowheads="1"/>
              </p:cNvSpPr>
              <p:nvPr/>
            </p:nvSpPr>
            <p:spPr bwMode="auto">
              <a:xfrm>
                <a:off x="5191125" y="5907087"/>
                <a:ext cx="798513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lgDash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600" b="1" i="1">
                    <a:latin typeface="Calibri" panose="020F0502020204030204" pitchFamily="34" charset="0"/>
                  </a:rPr>
                  <a:t>A</a:t>
                </a:r>
                <a:r>
                  <a:rPr lang="it-IT" altLang="it-IT" sz="1600" b="1" baseline="-25000">
                    <a:latin typeface="Calibri" panose="020F0502020204030204" pitchFamily="34" charset="0"/>
                  </a:rPr>
                  <a:t>2</a:t>
                </a:r>
                <a:endParaRPr lang="it-IT" altLang="it-IT" sz="3600"/>
              </a:p>
            </p:txBody>
          </p:sp>
        </p:grpSp>
        <p:sp>
          <p:nvSpPr>
            <p:cNvPr id="29732" name="Text Box 82"/>
            <p:cNvSpPr txBox="1">
              <a:spLocks noChangeArrowheads="1"/>
            </p:cNvSpPr>
            <p:nvPr/>
          </p:nvSpPr>
          <p:spPr bwMode="auto">
            <a:xfrm>
              <a:off x="5202238" y="5668963"/>
              <a:ext cx="79851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600" b="1" i="1">
                  <a:latin typeface="Calibri" panose="020F0502020204030204" pitchFamily="34" charset="0"/>
                </a:rPr>
                <a:t>A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3</a:t>
              </a:r>
              <a:endParaRPr lang="it-IT" altLang="it-IT" sz="3600"/>
            </a:p>
          </p:txBody>
        </p:sp>
      </p:grpSp>
      <p:grpSp>
        <p:nvGrpSpPr>
          <p:cNvPr id="6" name="Gruppo 67"/>
          <p:cNvGrpSpPr>
            <a:grpSpLocks/>
          </p:cNvGrpSpPr>
          <p:nvPr/>
        </p:nvGrpSpPr>
        <p:grpSpPr bwMode="auto">
          <a:xfrm>
            <a:off x="807244" y="3534119"/>
            <a:ext cx="5003800" cy="3044825"/>
            <a:chOff x="958850" y="3813175"/>
            <a:chExt cx="5003800" cy="3044825"/>
          </a:xfrm>
        </p:grpSpPr>
        <p:grpSp>
          <p:nvGrpSpPr>
            <p:cNvPr id="29716" name="Gruppo 66"/>
            <p:cNvGrpSpPr>
              <a:grpSpLocks/>
            </p:cNvGrpSpPr>
            <p:nvPr/>
          </p:nvGrpSpPr>
          <p:grpSpPr bwMode="auto">
            <a:xfrm>
              <a:off x="958850" y="3813175"/>
              <a:ext cx="4984750" cy="3044825"/>
              <a:chOff x="958850" y="3813175"/>
              <a:chExt cx="4984750" cy="3044825"/>
            </a:xfrm>
          </p:grpSpPr>
          <p:sp>
            <p:nvSpPr>
              <p:cNvPr id="29718" name="Text Box 65"/>
              <p:cNvSpPr txBox="1">
                <a:spLocks noChangeArrowheads="1"/>
              </p:cNvSpPr>
              <p:nvPr/>
            </p:nvSpPr>
            <p:spPr bwMode="auto">
              <a:xfrm>
                <a:off x="958850" y="6372225"/>
                <a:ext cx="923925" cy="36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lgDash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/>
                  <a:t>0</a:t>
                </a:r>
                <a:endParaRPr lang="it-IT" altLang="it-IT" sz="4000"/>
              </a:p>
            </p:txBody>
          </p:sp>
          <p:grpSp>
            <p:nvGrpSpPr>
              <p:cNvPr id="29719" name="Gruppo 95"/>
              <p:cNvGrpSpPr>
                <a:grpSpLocks/>
              </p:cNvGrpSpPr>
              <p:nvPr/>
            </p:nvGrpSpPr>
            <p:grpSpPr bwMode="auto">
              <a:xfrm>
                <a:off x="1054100" y="3813175"/>
                <a:ext cx="4889500" cy="3044825"/>
                <a:chOff x="1054100" y="3813175"/>
                <a:chExt cx="4889500" cy="3044825"/>
              </a:xfrm>
            </p:grpSpPr>
            <p:sp>
              <p:nvSpPr>
                <p:cNvPr id="29720" name="Line 59"/>
                <p:cNvSpPr>
                  <a:spLocks noChangeShapeType="1"/>
                </p:cNvSpPr>
                <p:nvPr/>
              </p:nvSpPr>
              <p:spPr bwMode="auto">
                <a:xfrm>
                  <a:off x="1890073" y="4114799"/>
                  <a:ext cx="6350" cy="231933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29721" name="Line 60"/>
                <p:cNvSpPr>
                  <a:spLocks noChangeShapeType="1"/>
                </p:cNvSpPr>
                <p:nvPr/>
              </p:nvSpPr>
              <p:spPr bwMode="auto">
                <a:xfrm>
                  <a:off x="4629150" y="3813175"/>
                  <a:ext cx="0" cy="258286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lg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it-IT"/>
                </a:p>
              </p:txBody>
            </p:sp>
            <p:grpSp>
              <p:nvGrpSpPr>
                <p:cNvPr id="29722" name="Gruppo 90"/>
                <p:cNvGrpSpPr>
                  <a:grpSpLocks/>
                </p:cNvGrpSpPr>
                <p:nvPr/>
              </p:nvGrpSpPr>
              <p:grpSpPr bwMode="auto">
                <a:xfrm>
                  <a:off x="1054100" y="4060825"/>
                  <a:ext cx="4889500" cy="2797175"/>
                  <a:chOff x="1073150" y="4060825"/>
                  <a:chExt cx="4889500" cy="2797175"/>
                </a:xfrm>
              </p:grpSpPr>
              <p:sp>
                <p:nvSpPr>
                  <p:cNvPr id="29723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993386" y="4098925"/>
                    <a:ext cx="1587" cy="23184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cxnSp>
                <p:nvCxnSpPr>
                  <p:cNvPr id="29724" name="AutoShape 57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616075" y="4414837"/>
                    <a:ext cx="0" cy="198120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9725" name="AutoShape 5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616075" y="6396037"/>
                    <a:ext cx="360045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29726" name="Text 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73150" y="4486275"/>
                    <a:ext cx="796925" cy="3143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prstDash val="lgDash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Y</a:t>
                    </a:r>
                    <a:endParaRPr lang="it-IT" altLang="it-IT" sz="4000"/>
                  </a:p>
                </p:txBody>
              </p:sp>
              <p:sp>
                <p:nvSpPr>
                  <p:cNvPr id="29727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59075" y="6496050"/>
                    <a:ext cx="922338" cy="361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prstDash val="lgDash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G*</a:t>
                    </a:r>
                    <a:endParaRPr lang="it-IT" altLang="it-IT" sz="4000"/>
                  </a:p>
                </p:txBody>
              </p:sp>
              <p:sp>
                <p:nvSpPr>
                  <p:cNvPr id="29728" name="Text Box 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8725" y="6496050"/>
                    <a:ext cx="923925" cy="361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prstDash val="lgDash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G</a:t>
                    </a:r>
                    <a:endParaRPr lang="it-IT" altLang="it-IT" sz="4000" i="1"/>
                  </a:p>
                </p:txBody>
              </p:sp>
              <p:sp>
                <p:nvSpPr>
                  <p:cNvPr id="29729" name="Line 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44298" y="4060825"/>
                    <a:ext cx="1588" cy="23184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lgDash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it-IT"/>
                  </a:p>
                </p:txBody>
              </p:sp>
              <p:sp>
                <p:nvSpPr>
                  <p:cNvPr id="29730" name="Text Box 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14738" y="6496050"/>
                    <a:ext cx="922337" cy="361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prstDash val="lgDash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algn="l" eaLnBrk="1" hangingPunct="1">
                      <a:spcAft>
                        <a:spcPts val="1000"/>
                      </a:spcAft>
                    </a:pPr>
                    <a:r>
                      <a:rPr lang="it-IT" altLang="it-IT" sz="1800" b="1" i="1">
                        <a:latin typeface="Calibri" panose="020F0502020204030204" pitchFamily="34" charset="0"/>
                      </a:rPr>
                      <a:t>G</a:t>
                    </a:r>
                    <a:r>
                      <a:rPr lang="it-IT" altLang="it-IT" sz="1800" b="1" baseline="-25000">
                        <a:latin typeface="Calibri" panose="020F0502020204030204" pitchFamily="34" charset="0"/>
                      </a:rPr>
                      <a:t>E</a:t>
                    </a:r>
                    <a:endParaRPr lang="it-IT" altLang="it-IT" sz="4000"/>
                  </a:p>
                </p:txBody>
              </p:sp>
            </p:grpSp>
          </p:grpSp>
        </p:grpSp>
        <p:sp>
          <p:nvSpPr>
            <p:cNvPr id="29717" name="Text Box 83"/>
            <p:cNvSpPr txBox="1">
              <a:spLocks noChangeArrowheads="1"/>
            </p:cNvSpPr>
            <p:nvPr/>
          </p:nvSpPr>
          <p:spPr bwMode="auto">
            <a:xfrm>
              <a:off x="5397500" y="4633913"/>
              <a:ext cx="565150" cy="3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100" b="1">
                  <a:latin typeface="Calibri" panose="020F0502020204030204" pitchFamily="34" charset="0"/>
                </a:rPr>
                <a:t>8.b</a:t>
              </a:r>
              <a:endParaRPr lang="it-IT" altLang="it-IT"/>
            </a:p>
          </p:txBody>
        </p:sp>
      </p:grpSp>
      <p:grpSp>
        <p:nvGrpSpPr>
          <p:cNvPr id="10" name="Gruppo 93"/>
          <p:cNvGrpSpPr>
            <a:grpSpLocks/>
          </p:cNvGrpSpPr>
          <p:nvPr/>
        </p:nvGrpSpPr>
        <p:grpSpPr bwMode="auto">
          <a:xfrm>
            <a:off x="1731169" y="5097807"/>
            <a:ext cx="2755900" cy="1073150"/>
            <a:chOff x="1882775" y="5376862"/>
            <a:chExt cx="2755900" cy="1073768"/>
          </a:xfrm>
        </p:grpSpPr>
        <p:sp>
          <p:nvSpPr>
            <p:cNvPr id="29714" name="Freeform 61"/>
            <p:cNvSpPr>
              <a:spLocks/>
            </p:cNvSpPr>
            <p:nvPr/>
          </p:nvSpPr>
          <p:spPr bwMode="auto">
            <a:xfrm>
              <a:off x="1882775" y="5376862"/>
              <a:ext cx="2755900" cy="1019175"/>
            </a:xfrm>
            <a:custGeom>
              <a:avLst/>
              <a:gdLst>
                <a:gd name="T0" fmla="*/ 0 w 4340"/>
                <a:gd name="T1" fmla="*/ 2147483647 h 1973"/>
                <a:gd name="T2" fmla="*/ 2147483647 w 4340"/>
                <a:gd name="T3" fmla="*/ 2147483647 h 1973"/>
                <a:gd name="T4" fmla="*/ 2147483647 w 4340"/>
                <a:gd name="T5" fmla="*/ 2147483647 h 1973"/>
                <a:gd name="T6" fmla="*/ 2147483647 w 4340"/>
                <a:gd name="T7" fmla="*/ 2147483647 h 1973"/>
                <a:gd name="T8" fmla="*/ 2147483647 w 4340"/>
                <a:gd name="T9" fmla="*/ 2147483647 h 1973"/>
                <a:gd name="T10" fmla="*/ 2147483647 w 4340"/>
                <a:gd name="T11" fmla="*/ 2147483647 h 19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40"/>
                <a:gd name="T19" fmla="*/ 0 h 1973"/>
                <a:gd name="T20" fmla="*/ 4340 w 4340"/>
                <a:gd name="T21" fmla="*/ 1973 h 19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40" h="1973">
                  <a:moveTo>
                    <a:pt x="0" y="1973"/>
                  </a:moveTo>
                  <a:cubicBezTo>
                    <a:pt x="118" y="1699"/>
                    <a:pt x="236" y="1426"/>
                    <a:pt x="436" y="1148"/>
                  </a:cubicBezTo>
                  <a:cubicBezTo>
                    <a:pt x="636" y="870"/>
                    <a:pt x="968" y="493"/>
                    <a:pt x="1201" y="308"/>
                  </a:cubicBezTo>
                  <a:cubicBezTo>
                    <a:pt x="1434" y="123"/>
                    <a:pt x="1527" y="0"/>
                    <a:pt x="1832" y="38"/>
                  </a:cubicBezTo>
                  <a:cubicBezTo>
                    <a:pt x="2137" y="76"/>
                    <a:pt x="2612" y="210"/>
                    <a:pt x="3030" y="533"/>
                  </a:cubicBezTo>
                  <a:cubicBezTo>
                    <a:pt x="3448" y="856"/>
                    <a:pt x="3894" y="1414"/>
                    <a:pt x="4340" y="1973"/>
                  </a:cubicBezTo>
                </a:path>
              </a:pathLst>
            </a:custGeom>
            <a:noFill/>
            <a:ln w="28575">
              <a:solidFill>
                <a:srgbClr val="E36C0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15" name="Text Box 84"/>
            <p:cNvSpPr txBox="1">
              <a:spLocks noChangeArrowheads="1"/>
            </p:cNvSpPr>
            <p:nvPr/>
          </p:nvSpPr>
          <p:spPr bwMode="auto">
            <a:xfrm>
              <a:off x="1915164" y="6047405"/>
              <a:ext cx="1837970" cy="40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600" dirty="0">
                  <a:latin typeface="Calibri" panose="020F0502020204030204" pitchFamily="34" charset="0"/>
                </a:rPr>
                <a:t>Curva residuale di </a:t>
              </a:r>
              <a:r>
                <a:rPr lang="it-IT" altLang="it-IT" sz="1600" b="1" i="1" dirty="0">
                  <a:latin typeface="Calibri" panose="020F0502020204030204" pitchFamily="34" charset="0"/>
                </a:rPr>
                <a:t>A</a:t>
              </a:r>
              <a:endParaRPr lang="it-IT" altLang="it-IT" sz="3600" dirty="0"/>
            </a:p>
          </p:txBody>
        </p:sp>
      </p:grpSp>
      <p:grpSp>
        <p:nvGrpSpPr>
          <p:cNvPr id="11" name="Gruppo 92"/>
          <p:cNvGrpSpPr>
            <a:grpSpLocks/>
          </p:cNvGrpSpPr>
          <p:nvPr/>
        </p:nvGrpSpPr>
        <p:grpSpPr bwMode="auto">
          <a:xfrm>
            <a:off x="838994" y="4781894"/>
            <a:ext cx="3457575" cy="882650"/>
            <a:chOff x="990600" y="5060950"/>
            <a:chExt cx="3457575" cy="882650"/>
          </a:xfrm>
        </p:grpSpPr>
        <p:sp>
          <p:nvSpPr>
            <p:cNvPr id="29706" name="Line 62"/>
            <p:cNvSpPr>
              <a:spLocks noChangeShapeType="1"/>
            </p:cNvSpPr>
            <p:nvPr/>
          </p:nvSpPr>
          <p:spPr bwMode="auto">
            <a:xfrm flipH="1">
              <a:off x="1606550" y="5386387"/>
              <a:ext cx="13636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07" name="Oval 71"/>
            <p:cNvSpPr>
              <a:spLocks noChangeArrowheads="1"/>
            </p:cNvSpPr>
            <p:nvPr/>
          </p:nvSpPr>
          <p:spPr bwMode="auto">
            <a:xfrm>
              <a:off x="3873500" y="5649912"/>
              <a:ext cx="123825" cy="127000"/>
            </a:xfrm>
            <a:prstGeom prst="ellipse">
              <a:avLst/>
            </a:prstGeom>
            <a:solidFill>
              <a:srgbClr val="243F60"/>
            </a:solidFill>
            <a:ln w="9525">
              <a:solidFill>
                <a:srgbClr val="243F60"/>
              </a:solidFill>
              <a:prstDash val="lgDash"/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29708" name="Text Box 76"/>
            <p:cNvSpPr txBox="1">
              <a:spLocks noChangeArrowheads="1"/>
            </p:cNvSpPr>
            <p:nvPr/>
          </p:nvSpPr>
          <p:spPr bwMode="auto">
            <a:xfrm>
              <a:off x="3997325" y="5510212"/>
              <a:ext cx="450850" cy="4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T</a:t>
              </a:r>
              <a:endParaRPr lang="it-IT" altLang="it-IT" sz="4000"/>
            </a:p>
          </p:txBody>
        </p:sp>
        <p:sp>
          <p:nvSpPr>
            <p:cNvPr id="29709" name="Text Box 64"/>
            <p:cNvSpPr txBox="1">
              <a:spLocks noChangeArrowheads="1"/>
            </p:cNvSpPr>
            <p:nvPr/>
          </p:nvSpPr>
          <p:spPr bwMode="auto">
            <a:xfrm>
              <a:off x="990600" y="5249862"/>
              <a:ext cx="754063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>
                  <a:latin typeface="Calibri" panose="020F0502020204030204" pitchFamily="34" charset="0"/>
                </a:rPr>
                <a:t>*-</a:t>
              </a: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1</a:t>
              </a:r>
              <a:endParaRPr lang="it-IT" altLang="it-IT" sz="4000"/>
            </a:p>
          </p:txBody>
        </p:sp>
        <p:sp>
          <p:nvSpPr>
            <p:cNvPr id="29710" name="Line 74"/>
            <p:cNvSpPr>
              <a:spLocks noChangeShapeType="1"/>
            </p:cNvSpPr>
            <p:nvPr/>
          </p:nvSpPr>
          <p:spPr bwMode="auto">
            <a:xfrm flipH="1">
              <a:off x="1606550" y="5715000"/>
              <a:ext cx="23145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9711" name="Text Box 75"/>
            <p:cNvSpPr txBox="1">
              <a:spLocks noChangeArrowheads="1"/>
            </p:cNvSpPr>
            <p:nvPr/>
          </p:nvSpPr>
          <p:spPr bwMode="auto">
            <a:xfrm>
              <a:off x="2949575" y="5060950"/>
              <a:ext cx="449263" cy="29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H</a:t>
              </a:r>
              <a:endParaRPr lang="it-IT" altLang="it-IT" sz="4000"/>
            </a:p>
          </p:txBody>
        </p:sp>
        <p:sp>
          <p:nvSpPr>
            <p:cNvPr id="29712" name="Text Box 79"/>
            <p:cNvSpPr txBox="1">
              <a:spLocks noChangeArrowheads="1"/>
            </p:cNvSpPr>
            <p:nvPr/>
          </p:nvSpPr>
          <p:spPr bwMode="auto">
            <a:xfrm>
              <a:off x="990600" y="5589587"/>
              <a:ext cx="677863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E</a:t>
              </a:r>
              <a:r>
                <a:rPr lang="it-IT" altLang="it-IT" sz="1800" b="1"/>
                <a:t>-</a:t>
              </a:r>
              <a:r>
                <a:rPr lang="it-IT" altLang="it-IT" sz="1800" b="1" i="1">
                  <a:latin typeface="Calibri" panose="020F0502020204030204" pitchFamily="34" charset="0"/>
                </a:rPr>
                <a:t>Y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2</a:t>
              </a:r>
              <a:endParaRPr lang="it-IT" altLang="it-IT" sz="4000"/>
            </a:p>
          </p:txBody>
        </p:sp>
        <p:sp>
          <p:nvSpPr>
            <p:cNvPr id="29713" name="Oval 72"/>
            <p:cNvSpPr>
              <a:spLocks noChangeArrowheads="1"/>
            </p:cNvSpPr>
            <p:nvPr/>
          </p:nvSpPr>
          <p:spPr bwMode="auto">
            <a:xfrm>
              <a:off x="2922588" y="5313362"/>
              <a:ext cx="123825" cy="123825"/>
            </a:xfrm>
            <a:prstGeom prst="ellipse">
              <a:avLst/>
            </a:prstGeom>
            <a:solidFill>
              <a:srgbClr val="943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29705" name="CasellaDiTesto 68"/>
          <p:cNvSpPr txBox="1">
            <a:spLocks noChangeArrowheads="1"/>
          </p:cNvSpPr>
          <p:nvPr/>
        </p:nvSpPr>
        <p:spPr bwMode="auto">
          <a:xfrm>
            <a:off x="6145213" y="2054225"/>
            <a:ext cx="25638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/>
              <a:t>I panieri </a:t>
            </a:r>
            <a:r>
              <a:rPr lang="it-IT" altLang="it-IT" b="1" i="1"/>
              <a:t>Z</a:t>
            </a:r>
            <a:r>
              <a:rPr lang="it-IT" altLang="it-IT"/>
              <a:t> e </a:t>
            </a:r>
            <a:r>
              <a:rPr lang="it-IT" altLang="it-IT" b="1" i="1"/>
              <a:t>H</a:t>
            </a:r>
            <a:r>
              <a:rPr lang="it-IT" altLang="it-IT"/>
              <a:t> non sono di ottimo paretiano. Dato il benessere di </a:t>
            </a:r>
            <a:r>
              <a:rPr lang="it-IT" altLang="it-IT" b="1" i="1"/>
              <a:t>B</a:t>
            </a:r>
            <a:r>
              <a:rPr lang="it-IT" altLang="it-IT"/>
              <a:t> il benessere di </a:t>
            </a:r>
            <a:r>
              <a:rPr lang="it-IT" altLang="it-IT" b="1" i="1"/>
              <a:t>A</a:t>
            </a:r>
            <a:r>
              <a:rPr lang="it-IT" altLang="it-IT"/>
              <a:t> può essere migliorato.</a:t>
            </a:r>
          </a:p>
          <a:p>
            <a:pPr algn="l" eaLnBrk="1" hangingPunct="1"/>
            <a:r>
              <a:rPr lang="it-IT" altLang="it-IT"/>
              <a:t>I panieri </a:t>
            </a:r>
            <a:r>
              <a:rPr lang="it-IT" altLang="it-IT" b="1" i="1"/>
              <a:t>V</a:t>
            </a:r>
            <a:r>
              <a:rPr lang="it-IT" altLang="it-IT"/>
              <a:t> e </a:t>
            </a:r>
            <a:r>
              <a:rPr lang="it-IT" altLang="it-IT" b="1" i="1"/>
              <a:t>T</a:t>
            </a:r>
            <a:r>
              <a:rPr lang="it-IT" altLang="it-IT"/>
              <a:t> sono di ottimo paretiano</a:t>
            </a:r>
            <a:r>
              <a:rPr lang="it-IT" altLang="it-IT" b="1" i="1"/>
              <a:t>  </a:t>
            </a:r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9052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Efficienza</a:t>
            </a:r>
            <a:endParaRPr lang="it-IT" dirty="0"/>
          </a:p>
        </p:txBody>
      </p:sp>
      <p:sp>
        <p:nvSpPr>
          <p:cNvPr id="1030" name="Segnaposto contenuto 2"/>
          <p:cNvSpPr>
            <a:spLocks noGrp="1"/>
          </p:cNvSpPr>
          <p:nvPr>
            <p:ph idx="1"/>
          </p:nvPr>
        </p:nvSpPr>
        <p:spPr>
          <a:xfrm>
            <a:off x="701386" y="1763668"/>
            <a:ext cx="7772400" cy="1662113"/>
          </a:xfrm>
        </p:spPr>
        <p:txBody>
          <a:bodyPr/>
          <a:lstStyle/>
          <a:p>
            <a:r>
              <a:rPr lang="it-IT" altLang="it-IT" b="1" i="1" dirty="0" smtClean="0"/>
              <a:t>SMS</a:t>
            </a:r>
            <a:r>
              <a:rPr lang="it-IT" altLang="it-IT" b="1" i="1" baseline="-25000" dirty="0" smtClean="0"/>
              <a:t>A</a:t>
            </a:r>
            <a:r>
              <a:rPr lang="it-IT" altLang="it-IT" b="1" dirty="0" smtClean="0"/>
              <a:t>+</a:t>
            </a:r>
            <a:r>
              <a:rPr lang="it-IT" altLang="it-IT" b="1" i="1" dirty="0" smtClean="0"/>
              <a:t>SMS</a:t>
            </a:r>
            <a:r>
              <a:rPr lang="it-IT" altLang="it-IT" b="1" i="1" baseline="-25000" dirty="0" smtClean="0"/>
              <a:t>B</a:t>
            </a:r>
            <a:r>
              <a:rPr lang="it-IT" altLang="it-IT" b="1" dirty="0" smtClean="0"/>
              <a:t>=</a:t>
            </a:r>
            <a:r>
              <a:rPr lang="it-IT" altLang="it-IT" b="1" i="1" dirty="0" smtClean="0"/>
              <a:t>SMT</a:t>
            </a:r>
          </a:p>
          <a:p>
            <a:r>
              <a:rPr lang="it-IT" altLang="it-IT" sz="2800" b="1" i="1" dirty="0" smtClean="0"/>
              <a:t>SMT</a:t>
            </a:r>
            <a:r>
              <a:rPr lang="it-IT" altLang="it-IT" dirty="0" smtClean="0"/>
              <a:t> in corrispondenza delle quantità prodotte </a:t>
            </a:r>
            <a:r>
              <a:rPr lang="it-IT" altLang="it-IT" b="1" i="1" dirty="0" smtClean="0"/>
              <a:t>G</a:t>
            </a:r>
            <a:r>
              <a:rPr lang="it-IT" altLang="it-IT" b="1" baseline="-25000" dirty="0" smtClean="0"/>
              <a:t>E</a:t>
            </a:r>
            <a:r>
              <a:rPr lang="it-IT" altLang="it-IT" dirty="0" smtClean="0"/>
              <a:t> e </a:t>
            </a:r>
            <a:r>
              <a:rPr lang="it-IT" altLang="it-IT" b="1" i="1" dirty="0" smtClean="0"/>
              <a:t>Y</a:t>
            </a:r>
            <a:r>
              <a:rPr lang="it-IT" altLang="it-IT" b="1" i="1" baseline="-25000" dirty="0" smtClean="0"/>
              <a:t>E</a:t>
            </a:r>
            <a:r>
              <a:rPr lang="it-IT" altLang="it-IT" dirty="0" smtClean="0"/>
              <a:t>  è </a:t>
            </a:r>
            <a:endParaRPr lang="it-IT" altLang="it-IT" b="1" i="1" dirty="0" smtClean="0"/>
          </a:p>
        </p:txBody>
      </p:sp>
      <p:sp>
        <p:nvSpPr>
          <p:cNvPr id="205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F5444B6-204B-454E-9B00-D3D705AA365E}" type="slidenum">
              <a:rPr lang="it-IT" altLang="it-IT" sz="1400"/>
              <a:pPr eaLnBrk="1" hangingPunct="1"/>
              <a:t>28</a:t>
            </a:fld>
            <a:endParaRPr lang="it-IT" altLang="it-IT" sz="1400"/>
          </a:p>
        </p:txBody>
      </p:sp>
      <p:sp>
        <p:nvSpPr>
          <p:cNvPr id="205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646746"/>
              </p:ext>
            </p:extLst>
          </p:nvPr>
        </p:nvGraphicFramePr>
        <p:xfrm>
          <a:off x="4527261" y="2839993"/>
          <a:ext cx="89217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zione" r:id="rId4" imgW="380835" imgH="444307" progId="Equation.3">
                  <p:embed/>
                </p:oleObj>
              </mc:Choice>
              <mc:Fallback>
                <p:oleObj name="Equazione" r:id="rId4" imgW="380835" imgH="444307" progId="Equation.3">
                  <p:embed/>
                  <p:pic>
                    <p:nvPicPr>
                      <p:cNvPr id="10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261" y="2839993"/>
                        <a:ext cx="892175" cy="1047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102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657789"/>
              </p:ext>
            </p:extLst>
          </p:nvPr>
        </p:nvGraphicFramePr>
        <p:xfrm>
          <a:off x="5101936" y="3709943"/>
          <a:ext cx="241776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zione" r:id="rId6" imgW="1282680" imgH="444240" progId="Equation.3">
                  <p:embed/>
                </p:oleObj>
              </mc:Choice>
              <mc:Fallback>
                <p:oleObj name="Equazione" r:id="rId6" imgW="1282680" imgH="444240" progId="Equation.3">
                  <p:embed/>
                  <p:pic>
                    <p:nvPicPr>
                      <p:cNvPr id="1028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1936" y="3709943"/>
                        <a:ext cx="2417763" cy="958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914205"/>
              </p:ext>
            </p:extLst>
          </p:nvPr>
        </p:nvGraphicFramePr>
        <p:xfrm>
          <a:off x="1296699" y="3795668"/>
          <a:ext cx="1922462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zione" r:id="rId8" imgW="927000" imgH="444240" progId="Equation.3">
                  <p:embed/>
                </p:oleObj>
              </mc:Choice>
              <mc:Fallback>
                <p:oleObj name="Equazione" r:id="rId8" imgW="927000" imgH="444240" progId="Equation.3">
                  <p:embed/>
                  <p:pic>
                    <p:nvPicPr>
                      <p:cNvPr id="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699" y="3795668"/>
                        <a:ext cx="1922462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286204"/>
              </p:ext>
            </p:extLst>
          </p:nvPr>
        </p:nvGraphicFramePr>
        <p:xfrm>
          <a:off x="1790411" y="5008518"/>
          <a:ext cx="3935413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zione" r:id="rId10" imgW="1663560" imgH="444240" progId="Equation.3">
                  <p:embed/>
                </p:oleObj>
              </mc:Choice>
              <mc:Fallback>
                <p:oleObj name="Equazione" r:id="rId10" imgW="1663560" imgH="444240" progId="Equation.3">
                  <p:embed/>
                  <p:pic>
                    <p:nvPicPr>
                      <p:cNvPr id="14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0411" y="5008518"/>
                        <a:ext cx="3935413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256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Prezzi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Poiché </a:t>
            </a:r>
            <a:r>
              <a:rPr lang="it-IT" altLang="it-IT" b="1" i="1" smtClean="0"/>
              <a:t>SMS</a:t>
            </a:r>
            <a:r>
              <a:rPr lang="it-IT" altLang="it-IT" b="1" i="1" baseline="-25000" smtClean="0"/>
              <a:t>A</a:t>
            </a:r>
            <a:r>
              <a:rPr lang="it-IT" altLang="it-IT" smtClean="0">
                <a:sym typeface="Symbol" panose="05050102010706020507" pitchFamily="18" charset="2"/>
              </a:rPr>
              <a:t></a:t>
            </a:r>
            <a:r>
              <a:rPr lang="it-IT" altLang="it-IT" b="1" i="1" smtClean="0">
                <a:sym typeface="Symbol" panose="05050102010706020507" pitchFamily="18" charset="2"/>
              </a:rPr>
              <a:t>SMS</a:t>
            </a:r>
            <a:r>
              <a:rPr lang="it-IT" altLang="it-IT" b="1" i="1" baseline="-25000" smtClean="0">
                <a:sym typeface="Symbol" panose="05050102010706020507" pitchFamily="18" charset="2"/>
              </a:rPr>
              <a:t>B</a:t>
            </a:r>
            <a:endParaRPr lang="it-IT" altLang="it-IT" smtClean="0">
              <a:sym typeface="Symbol" panose="05050102010706020507" pitchFamily="18" charset="2"/>
            </a:endParaRPr>
          </a:p>
          <a:p>
            <a:r>
              <a:rPr lang="it-IT" altLang="it-IT" smtClean="0"/>
              <a:t>Il prezzo del bene pubblico che massimizza il benessere dei diversi individui è diverso</a:t>
            </a:r>
          </a:p>
          <a:p>
            <a:r>
              <a:rPr lang="it-IT" altLang="it-IT" smtClean="0"/>
              <a:t>Lo stato deve far pagare un prezzo diverso</a:t>
            </a:r>
          </a:p>
          <a:p>
            <a:r>
              <a:rPr lang="it-IT" altLang="it-IT" smtClean="0"/>
              <a:t>Come conoscere gli </a:t>
            </a:r>
            <a:r>
              <a:rPr lang="it-IT" altLang="it-IT" b="1" i="1" smtClean="0"/>
              <a:t>SMS</a:t>
            </a:r>
            <a:r>
              <a:rPr lang="it-IT" altLang="it-IT" smtClean="0"/>
              <a:t>?</a:t>
            </a:r>
          </a:p>
          <a:p>
            <a:r>
              <a:rPr lang="it-IT" altLang="it-IT" smtClean="0"/>
              <a:t>Problema dei </a:t>
            </a:r>
            <a:r>
              <a:rPr lang="it-IT" altLang="it-IT" i="1" smtClean="0"/>
              <a:t>free-raider</a:t>
            </a:r>
            <a:r>
              <a:rPr lang="it-IT" altLang="it-IT" smtClean="0"/>
              <a:t> </a:t>
            </a:r>
            <a:endParaRPr lang="it-IT" altLang="it-IT" b="1" smtClean="0"/>
          </a:p>
        </p:txBody>
      </p:sp>
      <p:sp>
        <p:nvSpPr>
          <p:cNvPr id="3072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DE39713-08FA-4A73-B06E-01E81C7544C6}" type="slidenum">
              <a:rPr lang="it-IT" altLang="it-IT" sz="1400"/>
              <a:pPr eaLnBrk="1" hangingPunct="1"/>
              <a:t>29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98859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250779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Il meccanismo della allocazione efficiente</a:t>
            </a:r>
          </a:p>
        </p:txBody>
      </p:sp>
      <p:sp>
        <p:nvSpPr>
          <p:cNvPr id="614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EE179FA-5BEB-4826-9553-F922C67623F6}" type="slidenum">
              <a:rPr lang="it-IT" altLang="it-IT" sz="1400"/>
              <a:pPr eaLnBrk="1" hangingPunct="1"/>
              <a:t>3</a:t>
            </a:fld>
            <a:endParaRPr lang="it-IT" altLang="it-IT" sz="1400"/>
          </a:p>
        </p:txBody>
      </p:sp>
      <p:grpSp>
        <p:nvGrpSpPr>
          <p:cNvPr id="3" name="Gruppo 14"/>
          <p:cNvGrpSpPr>
            <a:grpSpLocks/>
          </p:cNvGrpSpPr>
          <p:nvPr/>
        </p:nvGrpSpPr>
        <p:grpSpPr bwMode="auto">
          <a:xfrm>
            <a:off x="1624013" y="2389188"/>
            <a:ext cx="4598987" cy="3384550"/>
            <a:chOff x="1610436" y="1951630"/>
            <a:chExt cx="3864850" cy="2594875"/>
          </a:xfrm>
        </p:grpSpPr>
        <p:grpSp>
          <p:nvGrpSpPr>
            <p:cNvPr id="6159" name="Gruppo 12"/>
            <p:cNvGrpSpPr>
              <a:grpSpLocks/>
            </p:cNvGrpSpPr>
            <p:nvPr/>
          </p:nvGrpSpPr>
          <p:grpSpPr bwMode="auto">
            <a:xfrm>
              <a:off x="1610436" y="1951630"/>
              <a:ext cx="3864850" cy="2594875"/>
              <a:chOff x="1610436" y="1951630"/>
              <a:chExt cx="3864850" cy="2594875"/>
            </a:xfrm>
          </p:grpSpPr>
          <p:cxnSp>
            <p:nvCxnSpPr>
              <p:cNvPr id="6161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2312822" y="2185910"/>
                <a:ext cx="0" cy="1971271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62" name="AutoShape 19"/>
              <p:cNvCxnSpPr>
                <a:cxnSpLocks noChangeShapeType="1"/>
              </p:cNvCxnSpPr>
              <p:nvPr/>
            </p:nvCxnSpPr>
            <p:spPr bwMode="auto">
              <a:xfrm>
                <a:off x="2484547" y="2471528"/>
                <a:ext cx="2381199" cy="1599798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63" name="AutoShape 17"/>
              <p:cNvCxnSpPr>
                <a:cxnSpLocks noChangeShapeType="1"/>
              </p:cNvCxnSpPr>
              <p:nvPr/>
            </p:nvCxnSpPr>
            <p:spPr bwMode="auto">
              <a:xfrm>
                <a:off x="3132342" y="2890603"/>
                <a:ext cx="850" cy="126657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4" name="Text Box 14"/>
              <p:cNvSpPr txBox="1">
                <a:spLocks noChangeArrowheads="1"/>
              </p:cNvSpPr>
              <p:nvPr/>
            </p:nvSpPr>
            <p:spPr bwMode="auto">
              <a:xfrm>
                <a:off x="1610436" y="3291734"/>
                <a:ext cx="655092" cy="2703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it-IT" altLang="it-IT" sz="1800" b="1" i="1">
                    <a:ea typeface="Calibri" panose="020F0502020204030204" pitchFamily="34" charset="0"/>
                    <a:cs typeface="Times New Roman" panose="02020603050405020304" pitchFamily="18" charset="0"/>
                  </a:rPr>
                  <a:t>P*</a:t>
                </a:r>
                <a:endParaRPr lang="it-IT" altLang="it-IT" sz="4000" b="1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65" name="AutoShape 13"/>
              <p:cNvCxnSpPr>
                <a:cxnSpLocks noChangeShapeType="1"/>
              </p:cNvCxnSpPr>
              <p:nvPr/>
            </p:nvCxnSpPr>
            <p:spPr bwMode="auto">
              <a:xfrm>
                <a:off x="2312822" y="4157181"/>
                <a:ext cx="3162464" cy="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6" name="Text Box 12"/>
              <p:cNvSpPr txBox="1">
                <a:spLocks noChangeArrowheads="1"/>
              </p:cNvSpPr>
              <p:nvPr/>
            </p:nvSpPr>
            <p:spPr bwMode="auto">
              <a:xfrm>
                <a:off x="1665027" y="2308318"/>
                <a:ext cx="609539" cy="3417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it-IT" altLang="it-IT" sz="1800" b="1" i="1">
                    <a:ea typeface="Calibri" panose="020F0502020204030204" pitchFamily="34" charset="0"/>
                    <a:cs typeface="Times New Roman" panose="02020603050405020304" pitchFamily="18" charset="0"/>
                  </a:rPr>
                  <a:t>P</a:t>
                </a:r>
                <a:endParaRPr lang="it-IT" altLang="it-IT" sz="4000" b="1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67" name="Text Box 7"/>
              <p:cNvSpPr txBox="1">
                <a:spLocks noChangeArrowheads="1"/>
              </p:cNvSpPr>
              <p:nvPr/>
            </p:nvSpPr>
            <p:spPr bwMode="auto">
              <a:xfrm>
                <a:off x="2779540" y="4250687"/>
                <a:ext cx="609539" cy="295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it-IT" altLang="it-IT" sz="1800" b="1" i="1">
                    <a:ea typeface="Calibri" panose="020F0502020204030204" pitchFamily="34" charset="0"/>
                    <a:cs typeface="Times New Roman" panose="02020603050405020304" pitchFamily="18" charset="0"/>
                  </a:rPr>
                  <a:t>Q</a:t>
                </a:r>
                <a:r>
                  <a:rPr lang="it-IT" altLang="it-IT" sz="1800" b="1" baseline="-30000"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endParaRPr lang="it-IT" altLang="it-IT" sz="4000" b="1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68" name="Text Box 4"/>
              <p:cNvSpPr txBox="1">
                <a:spLocks noChangeArrowheads="1"/>
              </p:cNvSpPr>
              <p:nvPr/>
            </p:nvSpPr>
            <p:spPr bwMode="auto">
              <a:xfrm>
                <a:off x="2661328" y="1951630"/>
                <a:ext cx="1828618" cy="662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/>
                <a:r>
                  <a:rPr lang="it-IT" altLang="it-IT" sz="1400" b="1">
                    <a:ea typeface="Calibri" panose="020F0502020204030204" pitchFamily="34" charset="0"/>
                    <a:cs typeface="Times New Roman" panose="02020603050405020304" pitchFamily="18" charset="0"/>
                  </a:rPr>
                  <a:t>L’unità </a:t>
                </a:r>
                <a:r>
                  <a:rPr lang="it-IT" altLang="it-IT" sz="1400" b="1" i="1">
                    <a:ea typeface="Calibri" panose="020F0502020204030204" pitchFamily="34" charset="0"/>
                    <a:cs typeface="Times New Roman" panose="02020603050405020304" pitchFamily="18" charset="0"/>
                  </a:rPr>
                  <a:t>Q</a:t>
                </a:r>
                <a:r>
                  <a:rPr lang="it-IT" altLang="it-IT" sz="1400" b="1" baseline="-30000"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it-IT" altLang="it-IT" sz="1400" b="1">
                    <a:ea typeface="Calibri" panose="020F0502020204030204" pitchFamily="34" charset="0"/>
                    <a:cs typeface="Times New Roman" panose="02020603050405020304" pitchFamily="18" charset="0"/>
                  </a:rPr>
                  <a:t> arreca un beneficio maggiore del prezzo</a:t>
                </a:r>
                <a:endParaRPr lang="it-IT" altLang="it-IT" sz="3200" b="1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160" name="AutoShape 18"/>
            <p:cNvCxnSpPr>
              <a:cxnSpLocks noChangeShapeType="1"/>
            </p:cNvCxnSpPr>
            <p:nvPr/>
          </p:nvCxnSpPr>
          <p:spPr bwMode="auto">
            <a:xfrm>
              <a:off x="2312822" y="3423586"/>
              <a:ext cx="2657490" cy="0"/>
            </a:xfrm>
            <a:prstGeom prst="straightConnector1">
              <a:avLst/>
            </a:prstGeom>
            <a:noFill/>
            <a:ln w="38100">
              <a:solidFill>
                <a:srgbClr val="4F81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6" name="AutoShape 6"/>
          <p:cNvCxnSpPr>
            <a:cxnSpLocks noChangeShapeType="1"/>
          </p:cNvCxnSpPr>
          <p:nvPr/>
        </p:nvCxnSpPr>
        <p:spPr bwMode="auto">
          <a:xfrm>
            <a:off x="3608388" y="4403725"/>
            <a:ext cx="5810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Gruppo 23"/>
          <p:cNvGrpSpPr>
            <a:grpSpLocks/>
          </p:cNvGrpSpPr>
          <p:nvPr/>
        </p:nvGrpSpPr>
        <p:grpSpPr bwMode="auto">
          <a:xfrm>
            <a:off x="4806805" y="3560763"/>
            <a:ext cx="2406650" cy="2146300"/>
            <a:chOff x="4706792" y="3109734"/>
            <a:chExt cx="2406677" cy="2145604"/>
          </a:xfrm>
        </p:grpSpPr>
        <p:sp>
          <p:nvSpPr>
            <p:cNvPr id="6156" name="Text Box 9"/>
            <p:cNvSpPr txBox="1">
              <a:spLocks noChangeArrowheads="1"/>
            </p:cNvSpPr>
            <p:nvPr/>
          </p:nvSpPr>
          <p:spPr bwMode="auto">
            <a:xfrm>
              <a:off x="4706792" y="4959520"/>
              <a:ext cx="656296" cy="29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800" b="1" i="1"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r>
                <a:rPr lang="it-IT" altLang="it-IT" sz="1800" b="1" baseline="-30000"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it-IT" altLang="it-IT" sz="40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57" name="Text Box 3"/>
            <p:cNvSpPr txBox="1">
              <a:spLocks noChangeArrowheads="1"/>
            </p:cNvSpPr>
            <p:nvPr/>
          </p:nvSpPr>
          <p:spPr bwMode="auto">
            <a:xfrm>
              <a:off x="5284851" y="3109734"/>
              <a:ext cx="1828618" cy="661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400" b="1">
                  <a:ea typeface="Calibri" panose="020F0502020204030204" pitchFamily="34" charset="0"/>
                  <a:cs typeface="Times New Roman" panose="02020603050405020304" pitchFamily="18" charset="0"/>
                </a:rPr>
                <a:t>L’unità </a:t>
              </a:r>
              <a:r>
                <a:rPr lang="it-IT" altLang="it-IT" sz="1400" b="1" i="1"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r>
                <a:rPr lang="it-IT" altLang="it-IT" sz="1400" b="1" baseline="-30000"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r>
                <a:rPr lang="it-IT" altLang="it-IT" sz="1400" b="1">
                  <a:ea typeface="Calibri" panose="020F0502020204030204" pitchFamily="34" charset="0"/>
                  <a:cs typeface="Times New Roman" panose="02020603050405020304" pitchFamily="18" charset="0"/>
                </a:rPr>
                <a:t> arreca un beneficio minore del prezzo</a:t>
              </a:r>
              <a:endParaRPr lang="it-IT" altLang="it-IT" sz="32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58" name="Connettore 1 22"/>
            <p:cNvCxnSpPr>
              <a:cxnSpLocks noChangeShapeType="1"/>
            </p:cNvCxnSpPr>
            <p:nvPr/>
          </p:nvCxnSpPr>
          <p:spPr bwMode="auto">
            <a:xfrm rot="5400000">
              <a:off x="4606120" y="4346812"/>
              <a:ext cx="968991" cy="15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6" name="Connettore 2 25"/>
          <p:cNvCxnSpPr>
            <a:cxnSpLocks noChangeShapeType="1"/>
          </p:cNvCxnSpPr>
          <p:nvPr/>
        </p:nvCxnSpPr>
        <p:spPr bwMode="auto">
          <a:xfrm rot="10800000">
            <a:off x="4640263" y="4421188"/>
            <a:ext cx="382587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Gruppo 30"/>
          <p:cNvGrpSpPr>
            <a:grpSpLocks/>
          </p:cNvGrpSpPr>
          <p:nvPr/>
        </p:nvGrpSpPr>
        <p:grpSpPr bwMode="auto">
          <a:xfrm>
            <a:off x="3698875" y="3094038"/>
            <a:ext cx="1981200" cy="2613025"/>
            <a:chOff x="3699212" y="2656839"/>
            <a:chExt cx="1980790" cy="2612998"/>
          </a:xfrm>
        </p:grpSpPr>
        <p:sp>
          <p:nvSpPr>
            <p:cNvPr id="6153" name="Text Box 8"/>
            <p:cNvSpPr txBox="1">
              <a:spLocks noChangeArrowheads="1"/>
            </p:cNvSpPr>
            <p:nvPr/>
          </p:nvSpPr>
          <p:spPr bwMode="auto">
            <a:xfrm>
              <a:off x="4070828" y="4974019"/>
              <a:ext cx="647795" cy="29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800" b="1" i="1">
                  <a:ea typeface="Calibri" panose="020F0502020204030204" pitchFamily="34" charset="0"/>
                  <a:cs typeface="Times New Roman" panose="02020603050405020304" pitchFamily="18" charset="0"/>
                </a:rPr>
                <a:t>Q*</a:t>
              </a:r>
              <a:endParaRPr lang="it-IT" altLang="it-IT" sz="40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54" name="Text Box 2"/>
            <p:cNvSpPr txBox="1">
              <a:spLocks noChangeArrowheads="1"/>
            </p:cNvSpPr>
            <p:nvPr/>
          </p:nvSpPr>
          <p:spPr bwMode="auto">
            <a:xfrm>
              <a:off x="3699212" y="2656839"/>
              <a:ext cx="1980790" cy="662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/>
              <a:r>
                <a:rPr lang="it-IT" altLang="it-IT" sz="1400" b="1">
                  <a:ea typeface="Calibri" panose="020F0502020204030204" pitchFamily="34" charset="0"/>
                  <a:cs typeface="Times New Roman" panose="02020603050405020304" pitchFamily="18" charset="0"/>
                </a:rPr>
                <a:t>L’unità </a:t>
              </a:r>
              <a:r>
                <a:rPr lang="it-IT" altLang="it-IT" sz="1400" b="1" i="1"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r>
                <a:rPr lang="it-IT" altLang="it-IT" sz="1400" b="1">
                  <a:ea typeface="Calibri" panose="020F0502020204030204" pitchFamily="34" charset="0"/>
                  <a:cs typeface="Times New Roman" panose="02020603050405020304" pitchFamily="18" charset="0"/>
                </a:rPr>
                <a:t>* arreca un beneficio esattamente eguale al prezzo</a:t>
              </a:r>
              <a:endParaRPr lang="it-IT" altLang="it-IT" sz="3200" b="1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55" name="Connettore 1 29"/>
            <p:cNvCxnSpPr>
              <a:cxnSpLocks noChangeShapeType="1"/>
            </p:cNvCxnSpPr>
            <p:nvPr/>
          </p:nvCxnSpPr>
          <p:spPr bwMode="auto">
            <a:xfrm rot="5400000">
              <a:off x="3869141" y="4346811"/>
              <a:ext cx="968991" cy="15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7" name="Connettore 2 6"/>
          <p:cNvCxnSpPr/>
          <p:nvPr/>
        </p:nvCxnSpPr>
        <p:spPr>
          <a:xfrm>
            <a:off x="4394532" y="3850869"/>
            <a:ext cx="0" cy="3715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5191419" y="3756236"/>
            <a:ext cx="271675" cy="466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3354811" y="3094038"/>
            <a:ext cx="106055" cy="4667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05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Asimmetria informativa</a:t>
            </a:r>
            <a:endParaRPr lang="it-IT" dirty="0"/>
          </a:p>
        </p:txBody>
      </p:sp>
      <p:sp>
        <p:nvSpPr>
          <p:cNvPr id="3174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Nei mercati di solito le informazioni sono incomplete</a:t>
            </a:r>
          </a:p>
          <a:p>
            <a:r>
              <a:rPr lang="it-IT" altLang="it-IT" smtClean="0"/>
              <a:t>Le informazioni sono asimmetriche: una parte ha maggiori informazioni dell’altra</a:t>
            </a:r>
          </a:p>
          <a:p>
            <a:r>
              <a:rPr lang="it-IT" altLang="it-IT" smtClean="0"/>
              <a:t>Datori di lavoro</a:t>
            </a:r>
          </a:p>
          <a:p>
            <a:r>
              <a:rPr lang="it-IT" altLang="it-IT" smtClean="0"/>
              <a:t>Compagnie assicurative</a:t>
            </a:r>
          </a:p>
          <a:p>
            <a:r>
              <a:rPr lang="it-IT" altLang="it-IT" smtClean="0"/>
              <a:t>Banche</a:t>
            </a:r>
          </a:p>
          <a:p>
            <a:r>
              <a:rPr lang="it-IT" altLang="it-IT" smtClean="0"/>
              <a:t>Acquirenti di un bene</a:t>
            </a:r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6C47289-1BD7-496B-BC25-D9478F9AB209}" type="slidenum">
              <a:rPr lang="it-IT" altLang="it-IT" sz="1400"/>
              <a:pPr eaLnBrk="1" hangingPunct="1"/>
              <a:t>30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215600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Fallimento del mercato</a:t>
            </a:r>
            <a:endParaRPr lang="it-IT" dirty="0"/>
          </a:p>
        </p:txBody>
      </p:sp>
      <p:sp>
        <p:nvSpPr>
          <p:cNvPr id="3277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Asimmetrie informative → possibili fallimenti del mercato</a:t>
            </a:r>
          </a:p>
          <a:p>
            <a:r>
              <a:rPr lang="it-IT" altLang="it-IT" smtClean="0"/>
              <a:t>La parte che ha maggiori informazioni può trarre vantaggio</a:t>
            </a:r>
          </a:p>
          <a:p>
            <a:r>
              <a:rPr lang="it-IT" altLang="it-IT" smtClean="0"/>
              <a:t>Possibili risultati:</a:t>
            </a:r>
          </a:p>
          <a:p>
            <a:pPr lvl="1"/>
            <a:r>
              <a:rPr lang="it-IT" altLang="it-IT" smtClean="0"/>
              <a:t>Distorsioni</a:t>
            </a:r>
          </a:p>
          <a:p>
            <a:pPr lvl="1"/>
            <a:r>
              <a:rPr lang="it-IT" altLang="it-IT" smtClean="0"/>
              <a:t>Razionamento</a:t>
            </a:r>
          </a:p>
          <a:p>
            <a:pPr lvl="1"/>
            <a:r>
              <a:rPr lang="it-IT" altLang="it-IT" smtClean="0"/>
              <a:t>Non costituzione del mercato</a:t>
            </a:r>
          </a:p>
        </p:txBody>
      </p:sp>
      <p:sp>
        <p:nvSpPr>
          <p:cNvPr id="3277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7A43E1B-0FC3-4B4C-B9F2-85948524AD52}" type="slidenum">
              <a:rPr lang="it-IT" altLang="it-IT" sz="1400"/>
              <a:pPr eaLnBrk="1" hangingPunct="1"/>
              <a:t>31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1994962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err="1" smtClean="0"/>
              <a:t>Moral</a:t>
            </a:r>
            <a:r>
              <a:rPr lang="it-IT" dirty="0" smtClean="0"/>
              <a:t> </a:t>
            </a:r>
            <a:r>
              <a:rPr lang="it-IT" dirty="0" err="1" smtClean="0"/>
              <a:t>Hazard</a:t>
            </a:r>
            <a:r>
              <a:rPr lang="it-IT" dirty="0" smtClean="0"/>
              <a:t> e </a:t>
            </a:r>
            <a:r>
              <a:rPr lang="it-IT" dirty="0" err="1" smtClean="0"/>
              <a:t>Adverse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4890" y="2248476"/>
            <a:ext cx="8229600" cy="3986069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Asimmetria informativa prima dell’accordo:</a:t>
            </a:r>
          </a:p>
          <a:p>
            <a:pPr lvl="1">
              <a:defRPr/>
            </a:pPr>
            <a:r>
              <a:rPr lang="it-IT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Adverse</a:t>
            </a:r>
            <a:r>
              <a:rPr lang="it-I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</a:t>
            </a:r>
            <a:r>
              <a:rPr lang="it-IT" dirty="0" smtClean="0"/>
              <a:t>: “nel mercato restano i peggiori”</a:t>
            </a:r>
          </a:p>
          <a:p>
            <a:pPr>
              <a:defRPr/>
            </a:pPr>
            <a:r>
              <a:rPr lang="it-IT" dirty="0" err="1" smtClean="0"/>
              <a:t>Asimetria</a:t>
            </a:r>
            <a:r>
              <a:rPr lang="it-IT" dirty="0" smtClean="0"/>
              <a:t> informativa dopo l’accordo:</a:t>
            </a:r>
          </a:p>
          <a:p>
            <a:pPr lvl="1">
              <a:defRPr/>
            </a:pPr>
            <a:r>
              <a:rPr lang="it-IT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Moral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</a:t>
            </a:r>
            <a:r>
              <a:rPr lang="it-IT" dirty="0" smtClean="0"/>
              <a:t>: una delle parti si “comporta peggio” di prima dell’accordo</a:t>
            </a:r>
            <a:endParaRPr lang="it-IT" dirty="0"/>
          </a:p>
        </p:txBody>
      </p:sp>
      <p:sp>
        <p:nvSpPr>
          <p:cNvPr id="3379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A6D4918-F907-4168-BCB3-2794789233B1}" type="slidenum">
              <a:rPr lang="it-IT" altLang="it-IT" sz="1400"/>
              <a:pPr eaLnBrk="1" hangingPunct="1"/>
              <a:t>32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630777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</a:t>
            </a:r>
            <a:r>
              <a:rPr lang="it-IT" dirty="0" err="1" smtClean="0"/>
              <a:t>Moral</a:t>
            </a:r>
            <a:r>
              <a:rPr lang="it-IT" dirty="0" smtClean="0"/>
              <a:t> </a:t>
            </a:r>
            <a:r>
              <a:rPr lang="it-IT" dirty="0" err="1" smtClean="0"/>
              <a:t>Hazard</a:t>
            </a:r>
            <a:endParaRPr lang="it-IT" dirty="0"/>
          </a:p>
        </p:txBody>
      </p:sp>
      <p:sp>
        <p:nvSpPr>
          <p:cNvPr id="3481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Parte dotata di minori informazioni: “Principale”</a:t>
            </a:r>
          </a:p>
          <a:p>
            <a:r>
              <a:rPr lang="it-IT" altLang="it-IT" smtClean="0"/>
              <a:t>Parte con maggiori informazioni “Agente”</a:t>
            </a:r>
          </a:p>
          <a:p>
            <a:r>
              <a:rPr lang="it-IT" altLang="it-IT" smtClean="0"/>
              <a:t>Il principale non può controllare il comportamento dell’agente</a:t>
            </a:r>
          </a:p>
          <a:p>
            <a:r>
              <a:rPr lang="it-IT" altLang="it-IT" smtClean="0"/>
              <a:t>L’agente assume un comportamento che danneggia il principale</a:t>
            </a:r>
          </a:p>
        </p:txBody>
      </p:sp>
      <p:sp>
        <p:nvSpPr>
          <p:cNvPr id="348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051381B-5A19-4AFA-8849-76935D50374A}" type="slidenum">
              <a:rPr lang="it-IT" altLang="it-IT" sz="1400"/>
              <a:pPr eaLnBrk="1" hangingPunct="1"/>
              <a:t>33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390527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Un esempio di </a:t>
            </a:r>
            <a:r>
              <a:rPr lang="it-IT" dirty="0" err="1" smtClean="0"/>
              <a:t>Moral</a:t>
            </a:r>
            <a:r>
              <a:rPr lang="it-IT" dirty="0" smtClean="0"/>
              <a:t> </a:t>
            </a:r>
            <a:r>
              <a:rPr lang="it-IT" dirty="0" err="1" smtClean="0"/>
              <a:t>Hazard</a:t>
            </a:r>
            <a:endParaRPr lang="it-IT" dirty="0"/>
          </a:p>
        </p:txBody>
      </p:sp>
      <p:sp>
        <p:nvSpPr>
          <p:cNvPr id="3584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smtClean="0"/>
              <a:t>Mercato delle assicurazioni</a:t>
            </a:r>
          </a:p>
          <a:p>
            <a:r>
              <a:rPr lang="it-IT" altLang="it-IT" sz="2800" smtClean="0"/>
              <a:t>Assicurazione contro il furto di un’automobile</a:t>
            </a:r>
          </a:p>
          <a:p>
            <a:r>
              <a:rPr lang="it-IT" altLang="it-IT" sz="2800" smtClean="0"/>
              <a:t>Dopo il contratto, l’assicurato è ancora incentivato a comportarsi in modo prudente.</a:t>
            </a:r>
          </a:p>
          <a:p>
            <a:r>
              <a:rPr lang="it-IT" altLang="it-IT" sz="2800" smtClean="0"/>
              <a:t>Prendere precauzioni: costo monetario o costo psicologico.</a:t>
            </a:r>
          </a:p>
          <a:p>
            <a:r>
              <a:rPr lang="it-IT" altLang="it-IT" sz="2800" smtClean="0"/>
              <a:t>L’agente può comportarsi slealmente o in modo non prudente</a:t>
            </a:r>
          </a:p>
          <a:p>
            <a:r>
              <a:rPr lang="it-IT" altLang="it-IT" sz="2800" smtClean="0"/>
              <a:t>Difficoltà nella costituzione del mercato</a:t>
            </a:r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FB6404-3F36-4276-BDAF-B6DE7E0AEBFA}" type="slidenum">
              <a:rPr lang="it-IT" altLang="it-IT" sz="1400"/>
              <a:pPr eaLnBrk="1" hangingPunct="1"/>
              <a:t>34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68911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err="1" smtClean="0"/>
              <a:t>Adverse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r>
              <a:rPr lang="it-IT" dirty="0" smtClean="0"/>
              <a:t>: il mercato dei </a:t>
            </a:r>
            <a:r>
              <a:rPr lang="it-IT" i="1" dirty="0" err="1" smtClean="0"/>
              <a:t>Lemon</a:t>
            </a:r>
            <a:endParaRPr lang="it-IT" dirty="0"/>
          </a:p>
        </p:txBody>
      </p:sp>
      <p:sp>
        <p:nvSpPr>
          <p:cNvPr id="36867" name="Segnaposto contenuto 2"/>
          <p:cNvSpPr>
            <a:spLocks noGrp="1"/>
          </p:cNvSpPr>
          <p:nvPr>
            <p:ph idx="1"/>
          </p:nvPr>
        </p:nvSpPr>
        <p:spPr>
          <a:xfrm>
            <a:off x="457200" y="200602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it-IT" altLang="it-IT" dirty="0" err="1" smtClean="0"/>
              <a:t>Akerlof</a:t>
            </a:r>
            <a:r>
              <a:rPr lang="it-IT" altLang="it-IT" dirty="0" smtClean="0"/>
              <a:t>: studio sul mercato delle auto usate</a:t>
            </a:r>
          </a:p>
          <a:p>
            <a:r>
              <a:rPr lang="it-IT" altLang="it-IT" dirty="0" smtClean="0"/>
              <a:t>Perché il prezzo delle auto “quasi nuove” è basso?</a:t>
            </a:r>
          </a:p>
          <a:p>
            <a:r>
              <a:rPr lang="it-IT" altLang="it-IT" dirty="0" smtClean="0"/>
              <a:t>I </a:t>
            </a:r>
            <a:r>
              <a:rPr lang="it-IT" altLang="it-IT" i="1" dirty="0" smtClean="0"/>
              <a:t>Lemon</a:t>
            </a:r>
            <a:r>
              <a:rPr lang="it-IT" altLang="it-IT" dirty="0" smtClean="0"/>
              <a:t> (bidoni), auto con difetti di fabbrica.</a:t>
            </a:r>
          </a:p>
          <a:p>
            <a:r>
              <a:rPr lang="it-IT" altLang="it-IT" dirty="0" smtClean="0"/>
              <a:t>Nel mercato esistono sia </a:t>
            </a:r>
            <a:r>
              <a:rPr lang="it-IT" altLang="it-IT" i="1" dirty="0" smtClean="0"/>
              <a:t>Lemon</a:t>
            </a:r>
            <a:r>
              <a:rPr lang="it-IT" altLang="it-IT" dirty="0" smtClean="0"/>
              <a:t> che auto di buona qualità</a:t>
            </a:r>
          </a:p>
          <a:p>
            <a:r>
              <a:rPr lang="it-IT" altLang="it-IT" dirty="0" smtClean="0"/>
              <a:t>Gli acquirenti non hanno strumenti per riconoscere i </a:t>
            </a:r>
            <a:r>
              <a:rPr lang="it-IT" altLang="it-IT" i="1" dirty="0" smtClean="0"/>
              <a:t>Lemon</a:t>
            </a:r>
            <a:r>
              <a:rPr lang="it-IT" altLang="it-IT" dirty="0" smtClean="0"/>
              <a:t> </a:t>
            </a:r>
          </a:p>
        </p:txBody>
      </p:sp>
      <p:sp>
        <p:nvSpPr>
          <p:cNvPr id="3686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73A7BD-0BCC-46C2-BD1C-3D7FD635DE33}" type="slidenum">
              <a:rPr lang="it-IT" altLang="it-IT" sz="1400"/>
              <a:pPr eaLnBrk="1" hangingPunct="1"/>
              <a:t>35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785750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Rischio e </a:t>
            </a:r>
            <a:r>
              <a:rPr lang="it-IT" dirty="0" err="1" smtClean="0"/>
              <a:t>Adverse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endParaRPr lang="it-IT" dirty="0"/>
          </a:p>
        </p:txBody>
      </p:sp>
      <p:sp>
        <p:nvSpPr>
          <p:cNvPr id="3789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altLang="it-IT" smtClean="0"/>
              <a:t>Gli acquirenti possono acquistare un </a:t>
            </a:r>
            <a:r>
              <a:rPr lang="it-IT" altLang="it-IT" i="1" smtClean="0"/>
              <a:t>lemon</a:t>
            </a:r>
            <a:r>
              <a:rPr lang="it-IT" altLang="it-IT" smtClean="0"/>
              <a:t> o un auto di buona qualità</a:t>
            </a:r>
          </a:p>
          <a:p>
            <a:r>
              <a:rPr lang="it-IT" altLang="it-IT" smtClean="0"/>
              <a:t>Nel dubbio sono disposti a pagare per l’auto usata un prezzo minore</a:t>
            </a:r>
          </a:p>
          <a:p>
            <a:r>
              <a:rPr lang="it-IT" altLang="it-IT" smtClean="0"/>
              <a:t>Ad un prezzo minore molti dei potenziali venditori di auto di buona qualità rinunciano a vendere</a:t>
            </a:r>
          </a:p>
          <a:p>
            <a:r>
              <a:rPr lang="it-IT" altLang="it-IT" smtClean="0"/>
              <a:t>In questo modo nel mercato si selezionano i peggiori</a:t>
            </a:r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59D395D-40E6-4E40-A45D-171074DED7AC}" type="slidenum">
              <a:rPr lang="it-IT" altLang="it-IT" sz="1400"/>
              <a:pPr eaLnBrk="1" hangingPunct="1"/>
              <a:t>36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5574083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curva qualità media prezzo</a:t>
            </a:r>
            <a:endParaRPr lang="it-IT" dirty="0"/>
          </a:p>
        </p:txBody>
      </p:sp>
      <p:sp>
        <p:nvSpPr>
          <p:cNvPr id="3891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312AF90-2C4F-4946-85EE-3E6E9A7CDD50}" type="slidenum">
              <a:rPr lang="it-IT" altLang="it-IT" sz="1400"/>
              <a:pPr eaLnBrk="1" hangingPunct="1"/>
              <a:t>37</a:t>
            </a:fld>
            <a:endParaRPr lang="it-IT" altLang="it-IT" sz="1400"/>
          </a:p>
        </p:txBody>
      </p:sp>
      <p:grpSp>
        <p:nvGrpSpPr>
          <p:cNvPr id="38916" name="Group 2"/>
          <p:cNvGrpSpPr>
            <a:grpSpLocks/>
          </p:cNvGrpSpPr>
          <p:nvPr/>
        </p:nvGrpSpPr>
        <p:grpSpPr bwMode="auto">
          <a:xfrm>
            <a:off x="806450" y="1998663"/>
            <a:ext cx="4556125" cy="3162300"/>
            <a:chOff x="2362" y="6252"/>
            <a:chExt cx="5317" cy="3150"/>
          </a:xfrm>
        </p:grpSpPr>
        <p:cxnSp>
          <p:nvCxnSpPr>
            <p:cNvPr id="38918" name="AutoShape 3"/>
            <p:cNvCxnSpPr>
              <a:cxnSpLocks noChangeShapeType="1"/>
            </p:cNvCxnSpPr>
            <p:nvPr/>
          </p:nvCxnSpPr>
          <p:spPr bwMode="auto">
            <a:xfrm flipV="1">
              <a:off x="3836" y="6252"/>
              <a:ext cx="1" cy="267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19" name="AutoShape 4"/>
            <p:cNvCxnSpPr>
              <a:cxnSpLocks noChangeShapeType="1"/>
            </p:cNvCxnSpPr>
            <p:nvPr/>
          </p:nvCxnSpPr>
          <p:spPr bwMode="auto">
            <a:xfrm>
              <a:off x="3836" y="8924"/>
              <a:ext cx="3287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920" name="Arc 5"/>
            <p:cNvSpPr>
              <a:spLocks/>
            </p:cNvSpPr>
            <p:nvPr/>
          </p:nvSpPr>
          <p:spPr bwMode="auto">
            <a:xfrm flipH="1">
              <a:off x="4252" y="6934"/>
              <a:ext cx="2403" cy="1865"/>
            </a:xfrm>
            <a:custGeom>
              <a:avLst/>
              <a:gdLst>
                <a:gd name="T0" fmla="*/ 66 w 20509"/>
                <a:gd name="T1" fmla="*/ 0 h 21593"/>
                <a:gd name="T2" fmla="*/ 2403 w 20509"/>
                <a:gd name="T3" fmla="*/ 1280 h 21593"/>
                <a:gd name="T4" fmla="*/ 0 w 20509"/>
                <a:gd name="T5" fmla="*/ 1865 h 21593"/>
                <a:gd name="T6" fmla="*/ 0 60000 65536"/>
                <a:gd name="T7" fmla="*/ 0 60000 65536"/>
                <a:gd name="T8" fmla="*/ 0 60000 65536"/>
                <a:gd name="T9" fmla="*/ 0 w 20509"/>
                <a:gd name="T10" fmla="*/ 0 h 21593"/>
                <a:gd name="T11" fmla="*/ 20509 w 20509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509" h="21593" fill="none" extrusionOk="0">
                  <a:moveTo>
                    <a:pt x="564" y="0"/>
                  </a:moveTo>
                  <a:cubicBezTo>
                    <a:pt x="9672" y="238"/>
                    <a:pt x="17650" y="6165"/>
                    <a:pt x="20509" y="14815"/>
                  </a:cubicBezTo>
                </a:path>
                <a:path w="20509" h="21593" stroke="0" extrusionOk="0">
                  <a:moveTo>
                    <a:pt x="564" y="0"/>
                  </a:moveTo>
                  <a:cubicBezTo>
                    <a:pt x="9672" y="238"/>
                    <a:pt x="17650" y="6165"/>
                    <a:pt x="20509" y="14815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8921" name="Text Box 6"/>
            <p:cNvSpPr txBox="1">
              <a:spLocks noChangeArrowheads="1"/>
            </p:cNvSpPr>
            <p:nvPr/>
          </p:nvSpPr>
          <p:spPr bwMode="auto">
            <a:xfrm>
              <a:off x="2362" y="6309"/>
              <a:ext cx="1359" cy="1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600" b="1">
                  <a:latin typeface="Calibri" panose="020F0502020204030204" pitchFamily="34" charset="0"/>
                </a:rPr>
                <a:t>Qualità media delle auto usate</a:t>
              </a:r>
              <a:endParaRPr lang="it-IT" altLang="it-IT" sz="3600"/>
            </a:p>
          </p:txBody>
        </p:sp>
        <p:sp>
          <p:nvSpPr>
            <p:cNvPr id="38922" name="Text Box 7"/>
            <p:cNvSpPr txBox="1">
              <a:spLocks noChangeArrowheads="1"/>
            </p:cNvSpPr>
            <p:nvPr/>
          </p:nvSpPr>
          <p:spPr bwMode="auto">
            <a:xfrm>
              <a:off x="6655" y="8925"/>
              <a:ext cx="1024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P</a:t>
              </a:r>
              <a:endParaRPr lang="it-IT" altLang="it-IT" sz="4400"/>
            </a:p>
          </p:txBody>
        </p:sp>
      </p:grpSp>
      <p:sp>
        <p:nvSpPr>
          <p:cNvPr id="38917" name="CasellaDiTesto 10"/>
          <p:cNvSpPr txBox="1">
            <a:spLocks noChangeArrowheads="1"/>
          </p:cNvSpPr>
          <p:nvPr/>
        </p:nvSpPr>
        <p:spPr bwMode="auto">
          <a:xfrm>
            <a:off x="5780088" y="2060575"/>
            <a:ext cx="26050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sz="2800"/>
              <a:t>Al crescere del prezzo cresce la qualità media delle auto nel mercato dell’usato</a:t>
            </a:r>
          </a:p>
        </p:txBody>
      </p:sp>
    </p:spTree>
    <p:extLst>
      <p:ext uri="{BB962C8B-B14F-4D97-AF65-F5344CB8AC3E}">
        <p14:creationId xmlns:p14="http://schemas.microsoft.com/office/powerpoint/2010/main" val="22473722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L’andamento della domanda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80063" y="1981200"/>
            <a:ext cx="3052762" cy="4114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it-IT" sz="2800" dirty="0" smtClean="0"/>
              <a:t>Andamento paradossale</a:t>
            </a:r>
          </a:p>
          <a:p>
            <a:pPr>
              <a:defRPr/>
            </a:pPr>
            <a:r>
              <a:rPr lang="it-IT" sz="2800" dirty="0" smtClean="0"/>
              <a:t>Alla diminuzione del prezzo può diminuire la domanda</a:t>
            </a:r>
          </a:p>
          <a:p>
            <a:pPr>
              <a:defRPr/>
            </a:pPr>
            <a:r>
              <a:rPr lang="it-IT" sz="2800" dirty="0" smtClean="0"/>
              <a:t>Risultato: mercato “</a:t>
            </a:r>
            <a:r>
              <a:rPr lang="it-IT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sottile</a:t>
            </a:r>
            <a:r>
              <a:rPr lang="it-IT" sz="2800" dirty="0" smtClean="0"/>
              <a:t>”</a:t>
            </a:r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FA27E3E-4868-49DC-A318-A725E49EFC89}" type="slidenum">
              <a:rPr lang="it-IT" altLang="it-IT" sz="1400"/>
              <a:pPr eaLnBrk="1" hangingPunct="1"/>
              <a:t>38</a:t>
            </a:fld>
            <a:endParaRPr lang="it-IT" altLang="it-IT" sz="1400"/>
          </a:p>
        </p:txBody>
      </p:sp>
      <p:sp>
        <p:nvSpPr>
          <p:cNvPr id="3994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39942" name="Group 1"/>
          <p:cNvGrpSpPr>
            <a:grpSpLocks noChangeAspect="1"/>
          </p:cNvGrpSpPr>
          <p:nvPr/>
        </p:nvGrpSpPr>
        <p:grpSpPr bwMode="auto">
          <a:xfrm>
            <a:off x="573088" y="2030413"/>
            <a:ext cx="5432425" cy="3595687"/>
            <a:chOff x="2362" y="1590"/>
            <a:chExt cx="6069" cy="4017"/>
          </a:xfrm>
        </p:grpSpPr>
        <p:sp>
          <p:nvSpPr>
            <p:cNvPr id="39943" name="AutoShape 12"/>
            <p:cNvSpPr>
              <a:spLocks noChangeAspect="1" noChangeArrowheads="1" noTextEdit="1"/>
            </p:cNvSpPr>
            <p:nvPr/>
          </p:nvSpPr>
          <p:spPr bwMode="auto">
            <a:xfrm>
              <a:off x="2362" y="1590"/>
              <a:ext cx="6069" cy="4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39944" name="AutoShape 11"/>
            <p:cNvCxnSpPr>
              <a:cxnSpLocks noChangeShapeType="1"/>
            </p:cNvCxnSpPr>
            <p:nvPr/>
          </p:nvCxnSpPr>
          <p:spPr bwMode="auto">
            <a:xfrm flipV="1">
              <a:off x="3605" y="2202"/>
              <a:ext cx="0" cy="2807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5" name="AutoShape 10"/>
            <p:cNvCxnSpPr>
              <a:cxnSpLocks noChangeShapeType="1"/>
            </p:cNvCxnSpPr>
            <p:nvPr/>
          </p:nvCxnSpPr>
          <p:spPr bwMode="auto">
            <a:xfrm>
              <a:off x="3605" y="5009"/>
              <a:ext cx="4102" cy="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46" name="Arc 9"/>
            <p:cNvSpPr>
              <a:spLocks/>
            </p:cNvSpPr>
            <p:nvPr/>
          </p:nvSpPr>
          <p:spPr bwMode="auto">
            <a:xfrm>
              <a:off x="3745" y="2647"/>
              <a:ext cx="2324" cy="2175"/>
            </a:xfrm>
            <a:custGeom>
              <a:avLst/>
              <a:gdLst>
                <a:gd name="T0" fmla="*/ 0 w 21600"/>
                <a:gd name="T1" fmla="*/ 0 h 42368"/>
                <a:gd name="T2" fmla="*/ 639 w 21600"/>
                <a:gd name="T3" fmla="*/ 2175 h 42368"/>
                <a:gd name="T4" fmla="*/ 0 w 21600"/>
                <a:gd name="T5" fmla="*/ 1109 h 42368"/>
                <a:gd name="T6" fmla="*/ 0 60000 65536"/>
                <a:gd name="T7" fmla="*/ 0 60000 65536"/>
                <a:gd name="T8" fmla="*/ 0 60000 65536"/>
                <a:gd name="T9" fmla="*/ 0 w 21600"/>
                <a:gd name="T10" fmla="*/ 0 h 42368"/>
                <a:gd name="T11" fmla="*/ 21600 w 21600"/>
                <a:gd name="T12" fmla="*/ 42368 h 423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236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1243"/>
                    <a:pt x="15207" y="39718"/>
                    <a:pt x="5936" y="42368"/>
                  </a:cubicBezTo>
                </a:path>
                <a:path w="21600" h="4236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1243"/>
                    <a:pt x="15207" y="39718"/>
                    <a:pt x="5936" y="4236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cxnSp>
          <p:nvCxnSpPr>
            <p:cNvPr id="39947" name="AutoShape 8"/>
            <p:cNvCxnSpPr>
              <a:cxnSpLocks noChangeShapeType="1"/>
            </p:cNvCxnSpPr>
            <p:nvPr/>
          </p:nvCxnSpPr>
          <p:spPr bwMode="auto">
            <a:xfrm flipV="1">
              <a:off x="4621" y="3587"/>
              <a:ext cx="2781" cy="1003"/>
            </a:xfrm>
            <a:prstGeom prst="straightConnector1">
              <a:avLst/>
            </a:prstGeom>
            <a:noFill/>
            <a:ln w="28575">
              <a:solidFill>
                <a:srgbClr val="17365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48" name="Freeform 7"/>
            <p:cNvSpPr>
              <a:spLocks/>
            </p:cNvSpPr>
            <p:nvPr/>
          </p:nvSpPr>
          <p:spPr bwMode="auto">
            <a:xfrm>
              <a:off x="3605" y="4120"/>
              <a:ext cx="2337" cy="1"/>
            </a:xfrm>
            <a:custGeom>
              <a:avLst/>
              <a:gdLst>
                <a:gd name="T0" fmla="*/ 2760 w 2760"/>
                <a:gd name="T1" fmla="*/ 0 h 1"/>
                <a:gd name="T2" fmla="*/ 0 w 2760"/>
                <a:gd name="T3" fmla="*/ 0 h 1"/>
                <a:gd name="T4" fmla="*/ 0 60000 65536"/>
                <a:gd name="T5" fmla="*/ 0 60000 65536"/>
                <a:gd name="T6" fmla="*/ 0 w 2760"/>
                <a:gd name="T7" fmla="*/ 0 h 1"/>
                <a:gd name="T8" fmla="*/ 2760 w 276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60" h="1">
                  <a:moveTo>
                    <a:pt x="2760" y="0"/>
                  </a:moveTo>
                  <a:cubicBezTo>
                    <a:pt x="1840" y="0"/>
                    <a:pt x="920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9949" name="Freeform 6"/>
            <p:cNvSpPr>
              <a:spLocks/>
            </p:cNvSpPr>
            <p:nvPr/>
          </p:nvSpPr>
          <p:spPr bwMode="auto">
            <a:xfrm>
              <a:off x="5904" y="4120"/>
              <a:ext cx="38" cy="914"/>
            </a:xfrm>
            <a:custGeom>
              <a:avLst/>
              <a:gdLst>
                <a:gd name="T0" fmla="*/ 45 w 45"/>
                <a:gd name="T1" fmla="*/ 0 h 1080"/>
                <a:gd name="T2" fmla="*/ 0 w 45"/>
                <a:gd name="T3" fmla="*/ 1080 h 1080"/>
                <a:gd name="T4" fmla="*/ 0 60000 65536"/>
                <a:gd name="T5" fmla="*/ 0 60000 65536"/>
                <a:gd name="T6" fmla="*/ 0 w 45"/>
                <a:gd name="T7" fmla="*/ 0 h 1080"/>
                <a:gd name="T8" fmla="*/ 45 w 45"/>
                <a:gd name="T9" fmla="*/ 1080 h 10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5" h="1080">
                  <a:moveTo>
                    <a:pt x="45" y="0"/>
                  </a:moveTo>
                  <a:cubicBezTo>
                    <a:pt x="35" y="362"/>
                    <a:pt x="0" y="719"/>
                    <a:pt x="0" y="10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39950" name="Text Box 5"/>
            <p:cNvSpPr txBox="1">
              <a:spLocks noChangeArrowheads="1"/>
            </p:cNvSpPr>
            <p:nvPr/>
          </p:nvSpPr>
          <p:spPr bwMode="auto">
            <a:xfrm>
              <a:off x="2627" y="2202"/>
              <a:ext cx="876" cy="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it-IT" altLang="it-IT" b="1" i="1"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endParaRPr lang="it-IT" altLang="it-IT" sz="400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951" name="Text Box 4"/>
            <p:cNvSpPr txBox="1">
              <a:spLocks noChangeArrowheads="1"/>
            </p:cNvSpPr>
            <p:nvPr/>
          </p:nvSpPr>
          <p:spPr bwMode="auto">
            <a:xfrm>
              <a:off x="2628" y="3777"/>
              <a:ext cx="875" cy="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it-IT" altLang="it-IT" b="1" i="1">
                  <a:ea typeface="Calibri" panose="020F0502020204030204" pitchFamily="34" charset="0"/>
                  <a:cs typeface="Times New Roman" panose="02020603050405020304" pitchFamily="18" charset="0"/>
                </a:rPr>
                <a:t>Q</a:t>
              </a:r>
              <a:r>
                <a:rPr lang="it-IT" altLang="it-IT" b="1" i="1" baseline="-30000"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it-IT" altLang="it-IT" sz="400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952" name="Text Box 3"/>
            <p:cNvSpPr txBox="1">
              <a:spLocks noChangeArrowheads="1"/>
            </p:cNvSpPr>
            <p:nvPr/>
          </p:nvSpPr>
          <p:spPr bwMode="auto">
            <a:xfrm>
              <a:off x="7161" y="5111"/>
              <a:ext cx="875" cy="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it-IT" altLang="it-IT" b="1" i="1">
                  <a:ea typeface="Calibri" panose="020F0502020204030204" pitchFamily="34" charset="0"/>
                  <a:cs typeface="Times New Roman" panose="02020603050405020304" pitchFamily="18" charset="0"/>
                </a:rPr>
                <a:t>P</a:t>
              </a:r>
              <a:endParaRPr lang="it-IT" altLang="it-IT" sz="400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953" name="Text Box 2"/>
            <p:cNvSpPr txBox="1">
              <a:spLocks noChangeArrowheads="1"/>
            </p:cNvSpPr>
            <p:nvPr/>
          </p:nvSpPr>
          <p:spPr bwMode="auto">
            <a:xfrm>
              <a:off x="5408" y="5111"/>
              <a:ext cx="876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/>
              <a:r>
                <a:rPr lang="it-IT" altLang="it-IT" sz="2000" b="1" i="1">
                  <a:ea typeface="Calibri" panose="020F0502020204030204" pitchFamily="34" charset="0"/>
                  <a:cs typeface="Times New Roman" panose="02020603050405020304" pitchFamily="18" charset="0"/>
                </a:rPr>
                <a:t>P</a:t>
              </a:r>
              <a:r>
                <a:rPr lang="it-IT" altLang="it-IT" sz="2000" b="1" i="1" baseline="-30000"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lang="it-IT" altLang="it-IT" sz="3600"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12210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razionamento del credito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sz="2800" dirty="0" smtClean="0"/>
              <a:t>Asimmetria informativa nel credito (</a:t>
            </a:r>
            <a:r>
              <a:rPr lang="it-IT" sz="2800" dirty="0" err="1" smtClean="0"/>
              <a:t>Stiglitz</a:t>
            </a:r>
            <a:r>
              <a:rPr lang="it-IT" sz="2800" dirty="0" smtClean="0"/>
              <a:t>):</a:t>
            </a:r>
          </a:p>
          <a:p>
            <a:pPr>
              <a:defRPr/>
            </a:pPr>
            <a:r>
              <a:rPr lang="it-IT" sz="2800" dirty="0" smtClean="0"/>
              <a:t>Il tasso di interesse non eguaglia domanda e offerta</a:t>
            </a:r>
          </a:p>
          <a:p>
            <a:pPr>
              <a:defRPr/>
            </a:pPr>
            <a:r>
              <a:rPr lang="it-IT" sz="2800" dirty="0" smtClean="0"/>
              <a:t>Domanda = imprese per finanziare progetti di investimento</a:t>
            </a:r>
          </a:p>
          <a:p>
            <a:pPr>
              <a:defRPr/>
            </a:pPr>
            <a:r>
              <a:rPr lang="it-IT" sz="2800" dirty="0" smtClean="0"/>
              <a:t>Offerta = banche</a:t>
            </a:r>
          </a:p>
          <a:p>
            <a:pPr>
              <a:defRPr/>
            </a:pPr>
            <a:r>
              <a:rPr lang="it-IT" sz="2800" dirty="0" smtClean="0"/>
              <a:t>Problema: i progetti hanno diversi gradi di </a:t>
            </a:r>
            <a:r>
              <a:rPr lang="it-IT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rischio</a:t>
            </a:r>
            <a:endParaRPr lang="it-IT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C348E22-90D0-4D7E-952D-1D5CE318DA8B}" type="slidenum">
              <a:rPr lang="it-IT" altLang="it-IT" sz="1400"/>
              <a:pPr eaLnBrk="1" hangingPunct="1"/>
              <a:t>39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709315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err="1" smtClean="0"/>
              <a:t>Esternalità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sz="2800" dirty="0" smtClean="0"/>
              <a:t>Si hanno </a:t>
            </a:r>
            <a:r>
              <a:rPr lang="it-IT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esternalità</a:t>
            </a:r>
            <a:r>
              <a:rPr lang="it-IT" sz="2800" dirty="0" smtClean="0"/>
              <a:t> quando:</a:t>
            </a:r>
          </a:p>
          <a:p>
            <a:pPr>
              <a:defRPr/>
            </a:pPr>
            <a:r>
              <a:rPr lang="it-IT" sz="2800" dirty="0" smtClean="0"/>
              <a:t>Decisioni di produzione o di consumo influenzano le decisioni di consumo di qualcun altro senza riflettersi sui prezzi</a:t>
            </a:r>
          </a:p>
          <a:p>
            <a:pPr>
              <a:defRPr/>
            </a:pPr>
            <a:r>
              <a:rPr lang="it-IT" sz="2800" dirty="0" smtClean="0"/>
              <a:t>Non si sopportano o non si godono tutte le conseguenze di un’azione</a:t>
            </a:r>
          </a:p>
          <a:p>
            <a:pPr>
              <a:defRPr/>
            </a:pPr>
            <a:r>
              <a:rPr lang="it-IT" sz="2800" dirty="0" smtClean="0"/>
              <a:t>Assenza di transazione volontaria</a:t>
            </a:r>
          </a:p>
          <a:p>
            <a:pPr>
              <a:defRPr/>
            </a:pPr>
            <a:r>
              <a:rPr lang="it-IT" sz="2800" dirty="0" err="1" smtClean="0"/>
              <a:t>Esternalità</a:t>
            </a:r>
            <a:r>
              <a:rPr lang="it-IT" sz="2800" dirty="0" smtClean="0"/>
              <a:t> positive: economie esterne</a:t>
            </a:r>
          </a:p>
          <a:p>
            <a:pPr>
              <a:defRPr/>
            </a:pPr>
            <a:r>
              <a:rPr lang="it-IT" sz="2800" dirty="0" err="1" smtClean="0"/>
              <a:t>Esternalità</a:t>
            </a:r>
            <a:r>
              <a:rPr lang="it-IT" sz="2800" dirty="0" smtClean="0"/>
              <a:t> negative diseconomie esterne</a:t>
            </a:r>
            <a:endParaRPr lang="it-IT" sz="2800" dirty="0"/>
          </a:p>
        </p:txBody>
      </p:sp>
      <p:sp>
        <p:nvSpPr>
          <p:cNvPr id="717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75E61AB-4D06-4300-8442-54F2EE0AA3E5}" type="slidenum">
              <a:rPr lang="it-IT" altLang="it-IT" sz="1400"/>
              <a:pPr eaLnBrk="1" hangingPunct="1"/>
              <a:t>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45549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48949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Asimmetria informativa nel credito</a:t>
            </a:r>
            <a:endParaRPr lang="it-IT" dirty="0"/>
          </a:p>
        </p:txBody>
      </p:sp>
      <p:sp>
        <p:nvSpPr>
          <p:cNvPr id="41987" name="Segnaposto contenuto 2"/>
          <p:cNvSpPr>
            <a:spLocks noGrp="1"/>
          </p:cNvSpPr>
          <p:nvPr>
            <p:ph idx="1"/>
          </p:nvPr>
        </p:nvSpPr>
        <p:spPr>
          <a:xfrm>
            <a:off x="554890" y="1830387"/>
            <a:ext cx="8229600" cy="4525963"/>
          </a:xfrm>
        </p:spPr>
        <p:txBody>
          <a:bodyPr/>
          <a:lstStyle/>
          <a:p>
            <a:r>
              <a:rPr lang="it-IT" altLang="it-IT" dirty="0" smtClean="0"/>
              <a:t>Le imprese fanno valutazioni precise circa il rischio</a:t>
            </a:r>
          </a:p>
          <a:p>
            <a:r>
              <a:rPr lang="it-IT" altLang="it-IT" dirty="0" smtClean="0"/>
              <a:t>Le banche hanno una informazione minore sul rischio dei progetti</a:t>
            </a:r>
          </a:p>
          <a:p>
            <a:r>
              <a:rPr lang="it-IT" altLang="it-IT" dirty="0" smtClean="0"/>
              <a:t>Investimenti meno rischiosi = minore rendimento atteso</a:t>
            </a:r>
          </a:p>
          <a:p>
            <a:r>
              <a:rPr lang="it-IT" altLang="it-IT" dirty="0" smtClean="0"/>
              <a:t>Investimenti rischiosi = se hanno successo offrono un alto rendimento</a:t>
            </a:r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6E0A5D6-BF74-423E-8E88-869519F57799}" type="slidenum">
              <a:rPr lang="it-IT" altLang="it-IT" sz="1400"/>
              <a:pPr eaLnBrk="1" hangingPunct="1"/>
              <a:t>40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7435108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Rischio e tasso di interesse</a:t>
            </a:r>
            <a:endParaRPr lang="it-IT" dirty="0"/>
          </a:p>
        </p:txBody>
      </p:sp>
      <p:sp>
        <p:nvSpPr>
          <p:cNvPr id="4301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altLang="it-IT" smtClean="0"/>
              <a:t>Se si alza il tasso di interesse i progetti meno rischiosi sono abbandonati</a:t>
            </a:r>
          </a:p>
          <a:p>
            <a:r>
              <a:rPr lang="it-IT" altLang="it-IT" smtClean="0"/>
              <a:t>Restano solo i progetti più rischiosi (selezione avversa)</a:t>
            </a:r>
          </a:p>
          <a:p>
            <a:r>
              <a:rPr lang="it-IT" altLang="it-IT" smtClean="0"/>
              <a:t>Al crescere del tasso di interesse le banche possono veder diminuire i profitti attesi</a:t>
            </a:r>
          </a:p>
          <a:p>
            <a:pPr lvl="1"/>
            <a:r>
              <a:rPr lang="it-IT" altLang="it-IT" smtClean="0"/>
              <a:t>Aumenta la proporzione dei fallimenti</a:t>
            </a:r>
          </a:p>
          <a:p>
            <a:pPr lvl="1"/>
            <a:r>
              <a:rPr lang="it-IT" altLang="it-IT" smtClean="0"/>
              <a:t>Il debito più gli interessi non sono restituiti alle banche</a:t>
            </a:r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C177D63-C5EF-4855-8A19-856E7DF42547}" type="slidenum">
              <a:rPr lang="it-IT" altLang="it-IT" sz="1400"/>
              <a:pPr eaLnBrk="1" hangingPunct="1"/>
              <a:t>41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8455543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razionamento del credito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it-IT" dirty="0" smtClean="0"/>
              <a:t>Le banche non hanno convenienza ad alzare il tasso di interesse oltre un certo livello</a:t>
            </a:r>
          </a:p>
          <a:p>
            <a:pPr>
              <a:defRPr/>
            </a:pPr>
            <a:r>
              <a:rPr lang="it-IT" dirty="0" smtClean="0"/>
              <a:t>Al tasso di interesse fissato dalle banche la domanda può essere troppo alta rispetto all’offerta di credito</a:t>
            </a:r>
          </a:p>
          <a:p>
            <a:pPr>
              <a:defRPr/>
            </a:pPr>
            <a:r>
              <a:rPr lang="it-IT" dirty="0" smtClean="0"/>
              <a:t>Si crea “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razionamento</a:t>
            </a:r>
            <a:r>
              <a:rPr lang="it-IT" dirty="0" smtClean="0"/>
              <a:t>”: non tutti coloro che vogliono prendere a prestito ci riescono</a:t>
            </a:r>
          </a:p>
          <a:p>
            <a:pPr>
              <a:defRPr/>
            </a:pPr>
            <a:r>
              <a:rPr lang="it-IT" dirty="0" smtClean="0"/>
              <a:t>Permane l’eccesso di domanda</a:t>
            </a:r>
            <a:endParaRPr lang="it-IT" dirty="0"/>
          </a:p>
        </p:txBody>
      </p:sp>
      <p:sp>
        <p:nvSpPr>
          <p:cNvPr id="4403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2D02702-DCE5-45FF-B8C5-ABA131B823E7}" type="slidenum">
              <a:rPr lang="it-IT" altLang="it-IT" sz="1400"/>
              <a:pPr eaLnBrk="1" hangingPunct="1"/>
              <a:t>42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9779306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Eccesso </a:t>
            </a:r>
            <a:r>
              <a:rPr lang="it-IT" smtClean="0"/>
              <a:t>di domanda</a:t>
            </a:r>
            <a:endParaRPr lang="it-IT"/>
          </a:p>
        </p:txBody>
      </p:sp>
      <p:sp>
        <p:nvSpPr>
          <p:cNvPr id="45059" name="Segnaposto contenuto 2"/>
          <p:cNvSpPr>
            <a:spLocks noGrp="1"/>
          </p:cNvSpPr>
          <p:nvPr>
            <p:ph idx="1"/>
          </p:nvPr>
        </p:nvSpPr>
        <p:spPr>
          <a:xfrm>
            <a:off x="789937" y="5081773"/>
            <a:ext cx="7772400" cy="1152525"/>
          </a:xfrm>
        </p:spPr>
        <p:txBody>
          <a:bodyPr>
            <a:normAutofit lnSpcReduction="10000"/>
          </a:bodyPr>
          <a:lstStyle/>
          <a:p>
            <a:r>
              <a:rPr lang="it-IT" altLang="it-IT" sz="2400" dirty="0" smtClean="0"/>
              <a:t>Data l’offerta di credito </a:t>
            </a:r>
            <a:r>
              <a:rPr lang="it-IT" altLang="it-IT" sz="2400" b="1" i="1" dirty="0" smtClean="0"/>
              <a:t>C* </a:t>
            </a:r>
            <a:r>
              <a:rPr lang="it-IT" altLang="it-IT" sz="2400" dirty="0" smtClean="0"/>
              <a:t>al saggio di interesse </a:t>
            </a:r>
            <a:r>
              <a:rPr lang="it-IT" altLang="it-IT" sz="2400" b="1" i="1" dirty="0" smtClean="0"/>
              <a:t>i* </a:t>
            </a:r>
            <a:r>
              <a:rPr lang="it-IT" altLang="it-IT" sz="2400" dirty="0" smtClean="0"/>
              <a:t>la domanda resta in eccesso</a:t>
            </a:r>
          </a:p>
          <a:p>
            <a:r>
              <a:rPr lang="it-IT" altLang="it-IT" sz="2400" dirty="0" smtClean="0"/>
              <a:t>Le banche non hanno interesse a aumentare </a:t>
            </a:r>
            <a:r>
              <a:rPr lang="it-IT" altLang="it-IT" sz="2400" b="1" i="1" dirty="0" smtClean="0"/>
              <a:t>i*</a:t>
            </a:r>
          </a:p>
        </p:txBody>
      </p:sp>
      <p:sp>
        <p:nvSpPr>
          <p:cNvPr id="4506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CAA8D6A-E7F7-4923-80C7-944FDE34A13B}" type="slidenum">
              <a:rPr lang="it-IT" altLang="it-IT" sz="1400"/>
              <a:pPr eaLnBrk="1" hangingPunct="1"/>
              <a:t>43</a:t>
            </a:fld>
            <a:endParaRPr lang="it-IT" altLang="it-IT" sz="1400"/>
          </a:p>
        </p:txBody>
      </p:sp>
      <p:sp>
        <p:nvSpPr>
          <p:cNvPr id="45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it-IT" altLang="it-IT"/>
          </a:p>
        </p:txBody>
      </p:sp>
      <p:grpSp>
        <p:nvGrpSpPr>
          <p:cNvPr id="45062" name="Group 18"/>
          <p:cNvGrpSpPr>
            <a:grpSpLocks/>
          </p:cNvGrpSpPr>
          <p:nvPr/>
        </p:nvGrpSpPr>
        <p:grpSpPr bwMode="auto">
          <a:xfrm>
            <a:off x="1093788" y="2082800"/>
            <a:ext cx="4919662" cy="2892425"/>
            <a:chOff x="2535" y="9750"/>
            <a:chExt cx="7398" cy="4335"/>
          </a:xfrm>
        </p:grpSpPr>
        <p:cxnSp>
          <p:nvCxnSpPr>
            <p:cNvPr id="45064" name="AutoShape 19"/>
            <p:cNvCxnSpPr>
              <a:cxnSpLocks noChangeShapeType="1"/>
            </p:cNvCxnSpPr>
            <p:nvPr/>
          </p:nvCxnSpPr>
          <p:spPr bwMode="auto">
            <a:xfrm flipV="1">
              <a:off x="5880" y="9750"/>
              <a:ext cx="0" cy="355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065" name="AutoShape 20"/>
            <p:cNvCxnSpPr>
              <a:cxnSpLocks noChangeShapeType="1"/>
            </p:cNvCxnSpPr>
            <p:nvPr/>
          </p:nvCxnSpPr>
          <p:spPr bwMode="auto">
            <a:xfrm>
              <a:off x="2955" y="13305"/>
              <a:ext cx="6570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66" name="Freeform 21"/>
            <p:cNvSpPr>
              <a:spLocks/>
            </p:cNvSpPr>
            <p:nvPr/>
          </p:nvSpPr>
          <p:spPr bwMode="auto">
            <a:xfrm>
              <a:off x="4064" y="11565"/>
              <a:ext cx="2926" cy="105"/>
            </a:xfrm>
            <a:custGeom>
              <a:avLst/>
              <a:gdLst>
                <a:gd name="T0" fmla="*/ 0 w 2580"/>
                <a:gd name="T1" fmla="*/ 0 h 1"/>
                <a:gd name="T2" fmla="*/ 2580 w 2580"/>
                <a:gd name="T3" fmla="*/ 0 h 1"/>
                <a:gd name="T4" fmla="*/ 0 60000 65536"/>
                <a:gd name="T5" fmla="*/ 0 60000 65536"/>
                <a:gd name="T6" fmla="*/ 0 w 2580"/>
                <a:gd name="T7" fmla="*/ 0 h 1"/>
                <a:gd name="T8" fmla="*/ 2580 w 258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80" h="1">
                  <a:moveTo>
                    <a:pt x="0" y="0"/>
                  </a:moveTo>
                  <a:cubicBezTo>
                    <a:pt x="860" y="0"/>
                    <a:pt x="1720" y="0"/>
                    <a:pt x="25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45067" name="Text Box 22"/>
            <p:cNvSpPr txBox="1">
              <a:spLocks noChangeArrowheads="1"/>
            </p:cNvSpPr>
            <p:nvPr/>
          </p:nvSpPr>
          <p:spPr bwMode="auto">
            <a:xfrm>
              <a:off x="5385" y="9750"/>
              <a:ext cx="495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it-IT" altLang="it-IT" sz="1800" b="1" i="1">
                  <a:latin typeface="Calibri" panose="020F0502020204030204" pitchFamily="34" charset="0"/>
                </a:rPr>
                <a:t>i</a:t>
              </a:r>
              <a:endParaRPr lang="it-IT" altLang="it-IT" sz="3200"/>
            </a:p>
          </p:txBody>
        </p:sp>
        <p:sp>
          <p:nvSpPr>
            <p:cNvPr id="45068" name="Text Box 23"/>
            <p:cNvSpPr txBox="1">
              <a:spLocks noChangeArrowheads="1"/>
            </p:cNvSpPr>
            <p:nvPr/>
          </p:nvSpPr>
          <p:spPr bwMode="auto">
            <a:xfrm>
              <a:off x="2535" y="13439"/>
              <a:ext cx="1125" cy="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rb</a:t>
              </a:r>
              <a:endParaRPr lang="it-IT" altLang="it-IT" sz="3600"/>
            </a:p>
          </p:txBody>
        </p:sp>
        <p:sp>
          <p:nvSpPr>
            <p:cNvPr id="45069" name="Freeform 24"/>
            <p:cNvSpPr>
              <a:spLocks/>
            </p:cNvSpPr>
            <p:nvPr/>
          </p:nvSpPr>
          <p:spPr bwMode="auto">
            <a:xfrm>
              <a:off x="5880" y="10455"/>
              <a:ext cx="586" cy="1"/>
            </a:xfrm>
            <a:custGeom>
              <a:avLst/>
              <a:gdLst>
                <a:gd name="T0" fmla="*/ 585 w 585"/>
                <a:gd name="T1" fmla="*/ 0 h 1"/>
                <a:gd name="T2" fmla="*/ 0 w 585"/>
                <a:gd name="T3" fmla="*/ 0 h 1"/>
                <a:gd name="T4" fmla="*/ 0 60000 65536"/>
                <a:gd name="T5" fmla="*/ 0 60000 65536"/>
                <a:gd name="T6" fmla="*/ 0 w 585"/>
                <a:gd name="T7" fmla="*/ 0 h 1"/>
                <a:gd name="T8" fmla="*/ 585 w 585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5" h="1">
                  <a:moveTo>
                    <a:pt x="585" y="0"/>
                  </a:moveTo>
                  <a:cubicBezTo>
                    <a:pt x="390" y="0"/>
                    <a:pt x="195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45070" name="Freeform 25"/>
            <p:cNvSpPr>
              <a:spLocks/>
            </p:cNvSpPr>
            <p:nvPr/>
          </p:nvSpPr>
          <p:spPr bwMode="auto">
            <a:xfrm>
              <a:off x="4050" y="11565"/>
              <a:ext cx="15" cy="1755"/>
            </a:xfrm>
            <a:custGeom>
              <a:avLst/>
              <a:gdLst>
                <a:gd name="T0" fmla="*/ 15 w 15"/>
                <a:gd name="T1" fmla="*/ 0 h 1755"/>
                <a:gd name="T2" fmla="*/ 0 w 15"/>
                <a:gd name="T3" fmla="*/ 1755 h 1755"/>
                <a:gd name="T4" fmla="*/ 0 60000 65536"/>
                <a:gd name="T5" fmla="*/ 0 60000 65536"/>
                <a:gd name="T6" fmla="*/ 0 w 15"/>
                <a:gd name="T7" fmla="*/ 0 h 1755"/>
                <a:gd name="T8" fmla="*/ 15 w 15"/>
                <a:gd name="T9" fmla="*/ 1755 h 17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" h="1755">
                  <a:moveTo>
                    <a:pt x="15" y="0"/>
                  </a:moveTo>
                  <a:cubicBezTo>
                    <a:pt x="10" y="585"/>
                    <a:pt x="0" y="1170"/>
                    <a:pt x="0" y="175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45071" name="Text Box 26"/>
            <p:cNvSpPr txBox="1">
              <a:spLocks noChangeArrowheads="1"/>
            </p:cNvSpPr>
            <p:nvPr/>
          </p:nvSpPr>
          <p:spPr bwMode="auto">
            <a:xfrm>
              <a:off x="3465" y="13439"/>
              <a:ext cx="1125" cy="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rb*</a:t>
              </a:r>
              <a:endParaRPr lang="it-IT" altLang="it-IT" sz="3600"/>
            </a:p>
          </p:txBody>
        </p:sp>
        <p:sp>
          <p:nvSpPr>
            <p:cNvPr id="45072" name="Text Box 27"/>
            <p:cNvSpPr txBox="1">
              <a:spLocks noChangeArrowheads="1"/>
            </p:cNvSpPr>
            <p:nvPr/>
          </p:nvSpPr>
          <p:spPr bwMode="auto">
            <a:xfrm>
              <a:off x="5109" y="11565"/>
              <a:ext cx="681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i*</a:t>
              </a:r>
              <a:endParaRPr lang="it-IT" altLang="it-IT" sz="3600"/>
            </a:p>
          </p:txBody>
        </p:sp>
        <p:sp>
          <p:nvSpPr>
            <p:cNvPr id="45073" name="Text Box 28"/>
            <p:cNvSpPr txBox="1">
              <a:spLocks noChangeArrowheads="1"/>
            </p:cNvSpPr>
            <p:nvPr/>
          </p:nvSpPr>
          <p:spPr bwMode="auto">
            <a:xfrm>
              <a:off x="5226" y="10305"/>
              <a:ext cx="654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i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1</a:t>
              </a:r>
              <a:endParaRPr lang="it-IT" altLang="it-IT" sz="3600"/>
            </a:p>
          </p:txBody>
        </p:sp>
        <p:sp>
          <p:nvSpPr>
            <p:cNvPr id="45074" name="Text Box 29"/>
            <p:cNvSpPr txBox="1">
              <a:spLocks noChangeArrowheads="1"/>
            </p:cNvSpPr>
            <p:nvPr/>
          </p:nvSpPr>
          <p:spPr bwMode="auto">
            <a:xfrm>
              <a:off x="6210" y="13439"/>
              <a:ext cx="740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it-IT" altLang="it-IT" sz="2000" b="1" i="1">
                  <a:latin typeface="Calibri" panose="020F0502020204030204" pitchFamily="34" charset="0"/>
                </a:rPr>
                <a:t>C*</a:t>
              </a:r>
              <a:endParaRPr lang="it-IT" altLang="it-IT" sz="3600"/>
            </a:p>
          </p:txBody>
        </p:sp>
        <p:sp>
          <p:nvSpPr>
            <p:cNvPr id="45075" name="Text Box 30"/>
            <p:cNvSpPr txBox="1">
              <a:spLocks noChangeArrowheads="1"/>
            </p:cNvSpPr>
            <p:nvPr/>
          </p:nvSpPr>
          <p:spPr bwMode="auto">
            <a:xfrm>
              <a:off x="8970" y="12185"/>
              <a:ext cx="870" cy="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b="1" i="1">
                  <a:latin typeface="Calibri" panose="020F0502020204030204" pitchFamily="34" charset="0"/>
                </a:rPr>
                <a:t>DC</a:t>
              </a:r>
              <a:endParaRPr lang="it-IT" altLang="it-IT" sz="3600"/>
            </a:p>
          </p:txBody>
        </p:sp>
        <p:cxnSp>
          <p:nvCxnSpPr>
            <p:cNvPr id="45076" name="AutoShape 31"/>
            <p:cNvCxnSpPr>
              <a:cxnSpLocks noChangeShapeType="1"/>
            </p:cNvCxnSpPr>
            <p:nvPr/>
          </p:nvCxnSpPr>
          <p:spPr bwMode="auto">
            <a:xfrm flipH="1">
              <a:off x="6630" y="10579"/>
              <a:ext cx="840" cy="85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77" name="Text Box 32"/>
            <p:cNvSpPr txBox="1">
              <a:spLocks noChangeArrowheads="1"/>
            </p:cNvSpPr>
            <p:nvPr/>
          </p:nvSpPr>
          <p:spPr bwMode="auto">
            <a:xfrm>
              <a:off x="6990" y="10069"/>
              <a:ext cx="2943" cy="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lg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600" b="1" i="1">
                  <a:latin typeface="Calibri" panose="020F0502020204030204" pitchFamily="34" charset="0"/>
                </a:rPr>
                <a:t>Eccesso di domanda</a:t>
              </a:r>
              <a:endParaRPr lang="it-IT" altLang="it-IT" sz="2800"/>
            </a:p>
          </p:txBody>
        </p:sp>
        <p:sp>
          <p:nvSpPr>
            <p:cNvPr id="45078" name="Arc 33"/>
            <p:cNvSpPr>
              <a:spLocks/>
            </p:cNvSpPr>
            <p:nvPr/>
          </p:nvSpPr>
          <p:spPr bwMode="auto">
            <a:xfrm flipH="1" flipV="1">
              <a:off x="4080" y="9913"/>
              <a:ext cx="1800" cy="3392"/>
            </a:xfrm>
            <a:custGeom>
              <a:avLst/>
              <a:gdLst>
                <a:gd name="T0" fmla="*/ 0 w 21600"/>
                <a:gd name="T1" fmla="*/ 0 h 40718"/>
                <a:gd name="T2" fmla="*/ 838 w 21600"/>
                <a:gd name="T3" fmla="*/ 3392 h 40718"/>
                <a:gd name="T4" fmla="*/ 0 w 21600"/>
                <a:gd name="T5" fmla="*/ 1799 h 40718"/>
                <a:gd name="T6" fmla="*/ 0 60000 65536"/>
                <a:gd name="T7" fmla="*/ 0 60000 65536"/>
                <a:gd name="T8" fmla="*/ 0 60000 65536"/>
                <a:gd name="T9" fmla="*/ 0 w 21600"/>
                <a:gd name="T10" fmla="*/ 0 h 40718"/>
                <a:gd name="T11" fmla="*/ 21600 w 21600"/>
                <a:gd name="T12" fmla="*/ 40718 h 407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071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9622"/>
                    <a:pt x="17153" y="36984"/>
                    <a:pt x="10052" y="40717"/>
                  </a:cubicBezTo>
                </a:path>
                <a:path w="21600" h="4071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9622"/>
                    <a:pt x="17153" y="36984"/>
                    <a:pt x="10052" y="40717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cxnSp>
          <p:nvCxnSpPr>
            <p:cNvPr id="45079" name="AutoShape 34"/>
            <p:cNvCxnSpPr>
              <a:cxnSpLocks noChangeShapeType="1"/>
            </p:cNvCxnSpPr>
            <p:nvPr/>
          </p:nvCxnSpPr>
          <p:spPr bwMode="auto">
            <a:xfrm flipV="1">
              <a:off x="6466" y="9913"/>
              <a:ext cx="0" cy="3393"/>
            </a:xfrm>
            <a:prstGeom prst="straightConnector1">
              <a:avLst/>
            </a:prstGeom>
            <a:noFill/>
            <a:ln w="28575">
              <a:solidFill>
                <a:srgbClr val="17365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80" name="Arc 35"/>
            <p:cNvSpPr>
              <a:spLocks/>
            </p:cNvSpPr>
            <p:nvPr/>
          </p:nvSpPr>
          <p:spPr bwMode="auto">
            <a:xfrm flipH="1" flipV="1">
              <a:off x="6394" y="9750"/>
              <a:ext cx="3056" cy="3137"/>
            </a:xfrm>
            <a:custGeom>
              <a:avLst/>
              <a:gdLst>
                <a:gd name="T0" fmla="*/ 0 w 21571"/>
                <a:gd name="T1" fmla="*/ 0 h 21600"/>
                <a:gd name="T2" fmla="*/ 3056 w 21571"/>
                <a:gd name="T3" fmla="*/ 2976 h 21600"/>
                <a:gd name="T4" fmla="*/ 0 w 21571"/>
                <a:gd name="T5" fmla="*/ 3137 h 21600"/>
                <a:gd name="T6" fmla="*/ 0 60000 65536"/>
                <a:gd name="T7" fmla="*/ 0 60000 65536"/>
                <a:gd name="T8" fmla="*/ 0 60000 65536"/>
                <a:gd name="T9" fmla="*/ 0 w 21571"/>
                <a:gd name="T10" fmla="*/ 0 h 21600"/>
                <a:gd name="T11" fmla="*/ 21571 w 215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71" h="21600" fill="none" extrusionOk="0">
                  <a:moveTo>
                    <a:pt x="-1" y="0"/>
                  </a:moveTo>
                  <a:cubicBezTo>
                    <a:pt x="11497" y="0"/>
                    <a:pt x="20980" y="9007"/>
                    <a:pt x="21571" y="20489"/>
                  </a:cubicBezTo>
                </a:path>
                <a:path w="21571" h="21600" stroke="0" extrusionOk="0">
                  <a:moveTo>
                    <a:pt x="-1" y="0"/>
                  </a:moveTo>
                  <a:cubicBezTo>
                    <a:pt x="11497" y="0"/>
                    <a:pt x="20980" y="9007"/>
                    <a:pt x="21571" y="20489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97470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45063" name="CasellaDiTesto 35"/>
          <p:cNvSpPr txBox="1">
            <a:spLocks noChangeArrowheads="1"/>
          </p:cNvSpPr>
          <p:nvPr/>
        </p:nvSpPr>
        <p:spPr bwMode="auto">
          <a:xfrm>
            <a:off x="6013450" y="1606983"/>
            <a:ext cx="282098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it-IT" altLang="it-IT" dirty="0"/>
              <a:t>Quadrante di sinistra: relazione tra tasso di interesse e tasso di rendimento delle banche</a:t>
            </a:r>
          </a:p>
          <a:p>
            <a:pPr algn="l" eaLnBrk="1" hangingPunct="1"/>
            <a:r>
              <a:rPr lang="it-IT" altLang="it-IT" dirty="0"/>
              <a:t>Le banche fissano </a:t>
            </a:r>
            <a:r>
              <a:rPr lang="it-IT" altLang="it-IT" b="1" i="1" dirty="0"/>
              <a:t>i  </a:t>
            </a:r>
            <a:r>
              <a:rPr lang="it-IT" altLang="it-IT" dirty="0"/>
              <a:t>in modo da massimizzare il tasso di rendimento</a:t>
            </a:r>
          </a:p>
        </p:txBody>
      </p:sp>
    </p:spTree>
    <p:extLst>
      <p:ext uri="{BB962C8B-B14F-4D97-AF65-F5344CB8AC3E}">
        <p14:creationId xmlns:p14="http://schemas.microsoft.com/office/powerpoint/2010/main" val="2518677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Esternalità negativa nel consumo: fumo</a:t>
            </a:r>
          </a:p>
          <a:p>
            <a:r>
              <a:rPr lang="it-IT" altLang="it-IT" smtClean="0"/>
              <a:t>Esternalità negativa nella produzione: inquinamento</a:t>
            </a:r>
          </a:p>
          <a:p>
            <a:r>
              <a:rPr lang="it-IT" altLang="it-IT" smtClean="0"/>
              <a:t>Esternalità positiva nel consumo: fioraio</a:t>
            </a:r>
          </a:p>
          <a:p>
            <a:r>
              <a:rPr lang="it-IT" altLang="it-IT" smtClean="0"/>
              <a:t>Esternalità positiva nella produzione: apicolore e floricoltore</a:t>
            </a:r>
          </a:p>
        </p:txBody>
      </p:sp>
      <p:sp>
        <p:nvSpPr>
          <p:cNvPr id="819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EECA994-12F6-4238-9D2E-41EA36405B3C}" type="slidenum">
              <a:rPr lang="it-IT" altLang="it-IT" sz="1400"/>
              <a:pPr eaLnBrk="1" hangingPunct="1"/>
              <a:t>5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376863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Inquinamento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Fabbrica produce a costi bassi</a:t>
            </a:r>
          </a:p>
          <a:p>
            <a:pPr>
              <a:defRPr/>
            </a:pPr>
            <a:r>
              <a:rPr lang="it-IT" dirty="0" smtClean="0"/>
              <a:t>Inquinamento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è un costo privato</a:t>
            </a:r>
          </a:p>
          <a:p>
            <a:pPr>
              <a:defRPr/>
            </a:pPr>
            <a:r>
              <a:rPr lang="it-IT" dirty="0" smtClean="0"/>
              <a:t>Inquinamento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 un costo sociale</a:t>
            </a:r>
            <a:r>
              <a:rPr lang="it-IT" dirty="0" smtClean="0"/>
              <a:t> </a:t>
            </a:r>
          </a:p>
          <a:p>
            <a:pPr>
              <a:defRPr/>
            </a:pPr>
            <a:r>
              <a:rPr lang="it-IT" dirty="0" smtClean="0"/>
              <a:t>La funzione dei costi marginali dell’impresa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smtClean="0"/>
              <a:t>contabilizza il costo dell’inquinamento</a:t>
            </a:r>
          </a:p>
          <a:p>
            <a:pPr>
              <a:defRPr/>
            </a:pPr>
            <a:r>
              <a:rPr lang="it-IT" dirty="0" smtClean="0"/>
              <a:t>L’offerta dell’industria non rappresenta i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costi marginali </a:t>
            </a:r>
            <a:r>
              <a:rPr lang="it-IT" dirty="0" smtClean="0"/>
              <a:t>sociali</a:t>
            </a:r>
          </a:p>
          <a:p>
            <a:pPr>
              <a:defRPr/>
            </a:pPr>
            <a:endParaRPr lang="it-IT" dirty="0" smtClean="0"/>
          </a:p>
          <a:p>
            <a:pPr>
              <a:defRPr/>
            </a:pP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4CC2849-DB62-40D6-94FC-DCF2EE363528}" type="slidenum">
              <a:rPr lang="it-IT" altLang="it-IT" sz="1400"/>
              <a:pPr eaLnBrk="1" hangingPunct="1"/>
              <a:t>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69578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Costi marginali privati e sociali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5022850"/>
            <a:ext cx="7772400" cy="1073150"/>
          </a:xfrm>
        </p:spPr>
        <p:txBody>
          <a:bodyPr>
            <a:normAutofit fontScale="77500" lnSpcReduction="20000"/>
          </a:bodyPr>
          <a:lstStyle/>
          <a:p>
            <a:r>
              <a:rPr lang="it-IT" altLang="it-IT" sz="2800" smtClean="0"/>
              <a:t>L’equilibrio di mercato considera solo i costi marginali privati</a:t>
            </a:r>
          </a:p>
          <a:p>
            <a:r>
              <a:rPr lang="it-IT" altLang="it-IT" sz="2800" smtClean="0"/>
              <a:t>La configurazione efficiente non è raggiunta dal mercato</a:t>
            </a:r>
          </a:p>
        </p:txBody>
      </p:sp>
      <p:sp>
        <p:nvSpPr>
          <p:cNvPr id="1024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8AE90A5-B3E9-4B33-AD27-1F840BB7F134}" type="slidenum">
              <a:rPr lang="it-IT" altLang="it-IT" sz="1400"/>
              <a:pPr eaLnBrk="1" hangingPunct="1"/>
              <a:t>7</a:t>
            </a:fld>
            <a:endParaRPr lang="it-IT" altLang="it-IT" sz="1400"/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1089025" y="2184400"/>
            <a:ext cx="5816600" cy="2770188"/>
            <a:chOff x="3543" y="8910"/>
            <a:chExt cx="8634" cy="3887"/>
          </a:xfrm>
        </p:grpSpPr>
        <p:cxnSp>
          <p:nvCxnSpPr>
            <p:cNvPr id="10255" name="AutoShape 24"/>
            <p:cNvCxnSpPr>
              <a:cxnSpLocks noChangeShapeType="1"/>
            </p:cNvCxnSpPr>
            <p:nvPr/>
          </p:nvCxnSpPr>
          <p:spPr bwMode="auto">
            <a:xfrm flipH="1">
              <a:off x="7351" y="10810"/>
              <a:ext cx="7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0256" name="Group 25"/>
            <p:cNvGrpSpPr>
              <a:grpSpLocks/>
            </p:cNvGrpSpPr>
            <p:nvPr/>
          </p:nvGrpSpPr>
          <p:grpSpPr bwMode="auto">
            <a:xfrm>
              <a:off x="3543" y="8910"/>
              <a:ext cx="8634" cy="3887"/>
              <a:chOff x="3543" y="8910"/>
              <a:chExt cx="8634" cy="3887"/>
            </a:xfrm>
          </p:grpSpPr>
          <p:cxnSp>
            <p:nvCxnSpPr>
              <p:cNvPr id="10257" name="AutoShape 26"/>
              <p:cNvCxnSpPr>
                <a:cxnSpLocks noChangeShapeType="1"/>
              </p:cNvCxnSpPr>
              <p:nvPr/>
            </p:nvCxnSpPr>
            <p:spPr bwMode="auto">
              <a:xfrm>
                <a:off x="4416" y="12226"/>
                <a:ext cx="5289" cy="0"/>
              </a:xfrm>
              <a:prstGeom prst="straightConnector1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58" name="AutoShape 27"/>
              <p:cNvCxnSpPr>
                <a:cxnSpLocks noChangeShapeType="1"/>
              </p:cNvCxnSpPr>
              <p:nvPr/>
            </p:nvCxnSpPr>
            <p:spPr bwMode="auto">
              <a:xfrm flipV="1">
                <a:off x="5169" y="10301"/>
                <a:ext cx="3558" cy="1115"/>
              </a:xfrm>
              <a:prstGeom prst="straightConnector1">
                <a:avLst/>
              </a:prstGeom>
              <a:noFill/>
              <a:ln w="28575">
                <a:solidFill>
                  <a:srgbClr val="4F81B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59" name="AutoShape 28"/>
              <p:cNvCxnSpPr>
                <a:cxnSpLocks noChangeShapeType="1"/>
              </p:cNvCxnSpPr>
              <p:nvPr/>
            </p:nvCxnSpPr>
            <p:spPr bwMode="auto">
              <a:xfrm>
                <a:off x="5169" y="9629"/>
                <a:ext cx="3716" cy="230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60" name="AutoShape 29"/>
              <p:cNvCxnSpPr>
                <a:cxnSpLocks noChangeShapeType="1"/>
              </p:cNvCxnSpPr>
              <p:nvPr/>
            </p:nvCxnSpPr>
            <p:spPr bwMode="auto">
              <a:xfrm flipH="1">
                <a:off x="4416" y="10809"/>
                <a:ext cx="2632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61" name="AutoShape 30"/>
              <p:cNvCxnSpPr>
                <a:cxnSpLocks noChangeShapeType="1"/>
              </p:cNvCxnSpPr>
              <p:nvPr/>
            </p:nvCxnSpPr>
            <p:spPr bwMode="auto">
              <a:xfrm>
                <a:off x="7048" y="10810"/>
                <a:ext cx="0" cy="141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0262" name="Text Box 31"/>
              <p:cNvSpPr txBox="1">
                <a:spLocks noChangeArrowheads="1"/>
              </p:cNvSpPr>
              <p:nvPr/>
            </p:nvSpPr>
            <p:spPr bwMode="auto">
              <a:xfrm>
                <a:off x="3543" y="9123"/>
                <a:ext cx="808" cy="4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i="1">
                    <a:latin typeface="Calibri" panose="020F0502020204030204" pitchFamily="34" charset="0"/>
                  </a:rPr>
                  <a:t>P</a:t>
                </a:r>
                <a:endParaRPr lang="it-IT" altLang="it-IT" sz="4000"/>
              </a:p>
            </p:txBody>
          </p:sp>
          <p:sp>
            <p:nvSpPr>
              <p:cNvPr id="10263" name="Text Box 32"/>
              <p:cNvSpPr txBox="1">
                <a:spLocks noChangeArrowheads="1"/>
              </p:cNvSpPr>
              <p:nvPr/>
            </p:nvSpPr>
            <p:spPr bwMode="auto">
              <a:xfrm>
                <a:off x="3543" y="12366"/>
                <a:ext cx="807" cy="4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/>
                  <a:t>0</a:t>
                </a:r>
                <a:endParaRPr lang="it-IT" altLang="it-IT" sz="4000"/>
              </a:p>
            </p:txBody>
          </p:sp>
          <p:sp>
            <p:nvSpPr>
              <p:cNvPr id="10264" name="Text Box 33"/>
              <p:cNvSpPr txBox="1">
                <a:spLocks noChangeArrowheads="1"/>
              </p:cNvSpPr>
              <p:nvPr/>
            </p:nvSpPr>
            <p:spPr bwMode="auto">
              <a:xfrm>
                <a:off x="3543" y="10681"/>
                <a:ext cx="951" cy="4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i="1">
                    <a:latin typeface="Calibri" panose="020F0502020204030204" pitchFamily="34" charset="0"/>
                  </a:rPr>
                  <a:t>P*</a:t>
                </a:r>
                <a:endParaRPr lang="it-IT" altLang="it-IT" sz="4000"/>
              </a:p>
            </p:txBody>
          </p:sp>
          <p:sp>
            <p:nvSpPr>
              <p:cNvPr id="10265" name="Text Box 34"/>
              <p:cNvSpPr txBox="1">
                <a:spLocks noChangeArrowheads="1"/>
              </p:cNvSpPr>
              <p:nvPr/>
            </p:nvSpPr>
            <p:spPr bwMode="auto">
              <a:xfrm>
                <a:off x="6729" y="12366"/>
                <a:ext cx="1178" cy="4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i="1">
                    <a:latin typeface="Calibri" panose="020F0502020204030204" pitchFamily="34" charset="0"/>
                  </a:rPr>
                  <a:t>Q*</a:t>
                </a:r>
                <a:endParaRPr lang="it-IT" altLang="it-IT" sz="4000"/>
              </a:p>
            </p:txBody>
          </p:sp>
          <p:sp>
            <p:nvSpPr>
              <p:cNvPr id="10266" name="Text Box 35"/>
              <p:cNvSpPr txBox="1">
                <a:spLocks noChangeArrowheads="1"/>
              </p:cNvSpPr>
              <p:nvPr/>
            </p:nvSpPr>
            <p:spPr bwMode="auto">
              <a:xfrm>
                <a:off x="9003" y="12366"/>
                <a:ext cx="809" cy="4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i="1">
                    <a:latin typeface="Calibri" panose="020F0502020204030204" pitchFamily="34" charset="0"/>
                  </a:rPr>
                  <a:t>Q</a:t>
                </a:r>
                <a:endParaRPr lang="it-IT" altLang="it-IT" sz="4000"/>
              </a:p>
            </p:txBody>
          </p:sp>
          <p:sp>
            <p:nvSpPr>
              <p:cNvPr id="10267" name="Text Box 36"/>
              <p:cNvSpPr txBox="1">
                <a:spLocks noChangeArrowheads="1"/>
              </p:cNvSpPr>
              <p:nvPr/>
            </p:nvSpPr>
            <p:spPr bwMode="auto">
              <a:xfrm>
                <a:off x="8288" y="9847"/>
                <a:ext cx="3889" cy="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S </a:t>
                </a:r>
                <a:r>
                  <a:rPr lang="it-IT" altLang="it-IT" sz="1800" b="1">
                    <a:latin typeface="Calibri" panose="020F0502020204030204" pitchFamily="34" charset="0"/>
                  </a:rPr>
                  <a:t>= costi di produzione privati marginali</a:t>
                </a:r>
                <a:endParaRPr lang="it-IT" altLang="it-IT" sz="4000" b="1"/>
              </a:p>
            </p:txBody>
          </p:sp>
          <p:sp>
            <p:nvSpPr>
              <p:cNvPr id="10268" name="Text Box 37"/>
              <p:cNvSpPr txBox="1">
                <a:spLocks noChangeArrowheads="1"/>
              </p:cNvSpPr>
              <p:nvPr/>
            </p:nvSpPr>
            <p:spPr bwMode="auto">
              <a:xfrm>
                <a:off x="8538" y="11034"/>
                <a:ext cx="2830" cy="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l" eaLnBrk="1" hangingPunct="1">
                  <a:spcAft>
                    <a:spcPts val="1000"/>
                  </a:spcAft>
                </a:pPr>
                <a:r>
                  <a:rPr lang="it-IT" altLang="it-IT" sz="1800" b="1" i="1">
                    <a:latin typeface="Calibri" panose="020F0502020204030204" pitchFamily="34" charset="0"/>
                  </a:rPr>
                  <a:t>D </a:t>
                </a:r>
                <a:r>
                  <a:rPr lang="it-IT" altLang="it-IT" sz="1800" b="1">
                    <a:latin typeface="Calibri" panose="020F0502020204030204" pitchFamily="34" charset="0"/>
                  </a:rPr>
                  <a:t>= benefici sociali marginali</a:t>
                </a:r>
                <a:endParaRPr lang="it-IT" altLang="it-IT" sz="4000" b="1"/>
              </a:p>
            </p:txBody>
          </p:sp>
          <p:cxnSp>
            <p:nvCxnSpPr>
              <p:cNvPr id="10269" name="AutoShape 38"/>
              <p:cNvCxnSpPr>
                <a:cxnSpLocks noChangeShapeType="1"/>
              </p:cNvCxnSpPr>
              <p:nvPr/>
            </p:nvCxnSpPr>
            <p:spPr bwMode="auto">
              <a:xfrm flipV="1">
                <a:off x="4416" y="8910"/>
                <a:ext cx="0" cy="331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1062038" y="2128838"/>
            <a:ext cx="6419889" cy="2798762"/>
            <a:chOff x="3543" y="8748"/>
            <a:chExt cx="8086" cy="4049"/>
          </a:xfrm>
        </p:grpSpPr>
        <p:cxnSp>
          <p:nvCxnSpPr>
            <p:cNvPr id="10247" name="AutoShape 40"/>
            <p:cNvCxnSpPr>
              <a:cxnSpLocks noChangeShapeType="1"/>
            </p:cNvCxnSpPr>
            <p:nvPr/>
          </p:nvCxnSpPr>
          <p:spPr bwMode="auto">
            <a:xfrm flipH="1">
              <a:off x="4416" y="10301"/>
              <a:ext cx="18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48" name="AutoShape 41"/>
            <p:cNvCxnSpPr>
              <a:cxnSpLocks noChangeShapeType="1"/>
            </p:cNvCxnSpPr>
            <p:nvPr/>
          </p:nvCxnSpPr>
          <p:spPr bwMode="auto">
            <a:xfrm>
              <a:off x="6267" y="10301"/>
              <a:ext cx="0" cy="19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49" name="AutoShape 42"/>
            <p:cNvCxnSpPr>
              <a:cxnSpLocks noChangeShapeType="1"/>
            </p:cNvCxnSpPr>
            <p:nvPr/>
          </p:nvCxnSpPr>
          <p:spPr bwMode="auto">
            <a:xfrm flipV="1">
              <a:off x="5169" y="9427"/>
              <a:ext cx="2288" cy="1684"/>
            </a:xfrm>
            <a:prstGeom prst="straightConnector1">
              <a:avLst/>
            </a:prstGeom>
            <a:noFill/>
            <a:ln w="28575">
              <a:solidFill>
                <a:srgbClr val="76923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50" name="Text Box 43"/>
            <p:cNvSpPr txBox="1">
              <a:spLocks noChangeArrowheads="1"/>
            </p:cNvSpPr>
            <p:nvPr/>
          </p:nvSpPr>
          <p:spPr bwMode="auto">
            <a:xfrm>
              <a:off x="5816" y="12366"/>
              <a:ext cx="1024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2000" i="1">
                  <a:latin typeface="Calibri" panose="020F0502020204030204" pitchFamily="34" charset="0"/>
                </a:rPr>
                <a:t>Q</a:t>
              </a:r>
              <a:r>
                <a:rPr lang="it-IT" altLang="it-IT" sz="2000" i="1" baseline="-25000">
                  <a:latin typeface="Calibri" panose="020F0502020204030204" pitchFamily="34" charset="0"/>
                </a:rPr>
                <a:t>O</a:t>
              </a:r>
              <a:endParaRPr lang="it-IT" altLang="it-IT" sz="4400"/>
            </a:p>
          </p:txBody>
        </p:sp>
        <p:sp>
          <p:nvSpPr>
            <p:cNvPr id="10251" name="Text Box 44"/>
            <p:cNvSpPr txBox="1">
              <a:spLocks noChangeArrowheads="1"/>
            </p:cNvSpPr>
            <p:nvPr/>
          </p:nvSpPr>
          <p:spPr bwMode="auto">
            <a:xfrm>
              <a:off x="3543" y="10063"/>
              <a:ext cx="951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i="1">
                  <a:latin typeface="Calibri" panose="020F0502020204030204" pitchFamily="34" charset="0"/>
                </a:rPr>
                <a:t>P</a:t>
              </a:r>
              <a:r>
                <a:rPr lang="it-IT" altLang="it-IT" sz="1800" baseline="-25000">
                  <a:latin typeface="Calibri" panose="020F0502020204030204" pitchFamily="34" charset="0"/>
                </a:rPr>
                <a:t>O</a:t>
              </a:r>
              <a:endParaRPr lang="it-IT" altLang="it-IT" sz="4000"/>
            </a:p>
          </p:txBody>
        </p:sp>
        <p:cxnSp>
          <p:nvCxnSpPr>
            <p:cNvPr id="10252" name="AutoShape 45"/>
            <p:cNvCxnSpPr>
              <a:cxnSpLocks noChangeShapeType="1"/>
            </p:cNvCxnSpPr>
            <p:nvPr/>
          </p:nvCxnSpPr>
          <p:spPr bwMode="auto">
            <a:xfrm rot="16200000" flipH="1">
              <a:off x="5460" y="9434"/>
              <a:ext cx="998" cy="4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53" name="Text Box 46"/>
            <p:cNvSpPr txBox="1">
              <a:spLocks noChangeArrowheads="1"/>
            </p:cNvSpPr>
            <p:nvPr/>
          </p:nvSpPr>
          <p:spPr bwMode="auto">
            <a:xfrm>
              <a:off x="4758" y="8748"/>
              <a:ext cx="3081" cy="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600" b="1">
                  <a:latin typeface="Calibri" panose="020F0502020204030204" pitchFamily="34" charset="0"/>
                </a:rPr>
                <a:t>Configurazione efficiente</a:t>
              </a:r>
              <a:endParaRPr lang="it-IT" altLang="it-IT" sz="3600" b="1"/>
            </a:p>
          </p:txBody>
        </p:sp>
        <p:sp>
          <p:nvSpPr>
            <p:cNvPr id="10254" name="Text Box 47"/>
            <p:cNvSpPr txBox="1">
              <a:spLocks noChangeArrowheads="1"/>
            </p:cNvSpPr>
            <p:nvPr/>
          </p:nvSpPr>
          <p:spPr bwMode="auto">
            <a:xfrm>
              <a:off x="7383" y="9022"/>
              <a:ext cx="4246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l" eaLnBrk="1" hangingPunct="1">
                <a:spcAft>
                  <a:spcPts val="1000"/>
                </a:spcAft>
              </a:pPr>
              <a:r>
                <a:rPr lang="it-IT" altLang="it-IT" sz="1800" b="1" i="1" dirty="0">
                  <a:latin typeface="Calibri" panose="020F0502020204030204" pitchFamily="34" charset="0"/>
                </a:rPr>
                <a:t>Csm </a:t>
              </a:r>
              <a:r>
                <a:rPr lang="it-IT" altLang="it-IT" sz="1800" b="1" dirty="0">
                  <a:latin typeface="Calibri" panose="020F0502020204030204" pitchFamily="34" charset="0"/>
                </a:rPr>
                <a:t>= costi sociali marginali</a:t>
              </a:r>
              <a:endParaRPr lang="it-IT" altLang="it-IT" sz="4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0655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Allocazione ottima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149600"/>
          </a:xfrm>
        </p:spPr>
        <p:txBody>
          <a:bodyPr/>
          <a:lstStyle/>
          <a:p>
            <a:r>
              <a:rPr lang="it-IT" altLang="it-IT" sz="3600" smtClean="0"/>
              <a:t>In presenza di esternalità negative di produzione l’allocazione efficiente corrisponde a un prezzo più alto e una quantità più bassa di quella di mercato</a:t>
            </a:r>
          </a:p>
        </p:txBody>
      </p:sp>
      <p:sp>
        <p:nvSpPr>
          <p:cNvPr id="11268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E3DD556-B6C7-431C-9BBF-0EE0707CB124}" type="slidenum">
              <a:rPr lang="it-IT" altLang="it-IT" sz="1400"/>
              <a:pPr eaLnBrk="1" hangingPunct="1"/>
              <a:t>8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16133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Problema</a:t>
            </a:r>
            <a:endParaRPr lang="it-IT" dirty="0"/>
          </a:p>
        </p:txBody>
      </p:sp>
      <p:sp>
        <p:nvSpPr>
          <p:cNvPr id="122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mtClean="0"/>
              <a:t>Funzione di offerta acciaio </a:t>
            </a:r>
            <a:r>
              <a:rPr lang="it-IT" altLang="it-IT" b="1" i="1" smtClean="0"/>
              <a:t>Q</a:t>
            </a:r>
            <a:r>
              <a:rPr lang="it-IT" altLang="it-IT" b="1" i="1" baseline="30000" smtClean="0"/>
              <a:t>s</a:t>
            </a:r>
            <a:r>
              <a:rPr lang="it-IT" altLang="it-IT" smtClean="0"/>
              <a:t>=</a:t>
            </a:r>
            <a:r>
              <a:rPr lang="it-IT" altLang="it-IT" b="1" smtClean="0"/>
              <a:t>-660+60</a:t>
            </a:r>
            <a:r>
              <a:rPr lang="it-IT" altLang="it-IT" b="1" i="1" smtClean="0"/>
              <a:t>p</a:t>
            </a:r>
            <a:r>
              <a:rPr lang="it-IT" altLang="it-IT" smtClean="0"/>
              <a:t> </a:t>
            </a:r>
          </a:p>
          <a:p>
            <a:r>
              <a:rPr lang="it-IT" altLang="it-IT" smtClean="0"/>
              <a:t>Funzione domanda </a:t>
            </a:r>
            <a:r>
              <a:rPr lang="it-IT" altLang="it-IT" b="1" i="1" smtClean="0"/>
              <a:t>Q</a:t>
            </a:r>
            <a:r>
              <a:rPr lang="it-IT" altLang="it-IT" b="1" i="1" baseline="30000" smtClean="0"/>
              <a:t>d</a:t>
            </a:r>
            <a:r>
              <a:rPr lang="it-IT" altLang="it-IT" smtClean="0"/>
              <a:t>=</a:t>
            </a:r>
            <a:r>
              <a:rPr lang="it-IT" altLang="it-IT" b="1" smtClean="0"/>
              <a:t>1230-30</a:t>
            </a:r>
            <a:r>
              <a:rPr lang="it-IT" altLang="it-IT" b="1" i="1" smtClean="0"/>
              <a:t>p</a:t>
            </a:r>
          </a:p>
          <a:p>
            <a:r>
              <a:rPr lang="it-IT" altLang="it-IT" smtClean="0"/>
              <a:t>Costo dell’inquinamento </a:t>
            </a:r>
            <a:r>
              <a:rPr lang="it-IT" altLang="it-IT" b="1" i="1" smtClean="0"/>
              <a:t>CT</a:t>
            </a:r>
            <a:r>
              <a:rPr lang="it-IT" altLang="it-IT" b="1" i="1" baseline="-25000" smtClean="0"/>
              <a:t>i</a:t>
            </a:r>
            <a:r>
              <a:rPr lang="it-IT" altLang="it-IT" smtClean="0"/>
              <a:t> = </a:t>
            </a:r>
            <a:r>
              <a:rPr lang="it-IT" altLang="it-IT" b="1" smtClean="0"/>
              <a:t>0,025</a:t>
            </a:r>
            <a:r>
              <a:rPr lang="it-IT" altLang="it-IT" b="1" i="1" smtClean="0"/>
              <a:t>Q</a:t>
            </a:r>
            <a:r>
              <a:rPr lang="it-IT" altLang="it-IT" b="1" baseline="30000" smtClean="0"/>
              <a:t>2</a:t>
            </a:r>
          </a:p>
          <a:p>
            <a:r>
              <a:rPr lang="it-IT" altLang="it-IT" smtClean="0"/>
              <a:t>Determinare:</a:t>
            </a:r>
          </a:p>
          <a:p>
            <a:r>
              <a:rPr lang="it-IT" altLang="it-IT" smtClean="0"/>
              <a:t>L’equilibrio di mercato e l’equilibrio efficiente</a:t>
            </a:r>
          </a:p>
        </p:txBody>
      </p:sp>
      <p:sp>
        <p:nvSpPr>
          <p:cNvPr id="1229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916A62D-B544-460F-8B85-2F6D88132B4D}" type="slidenum">
              <a:rPr lang="it-IT" altLang="it-IT" sz="1400"/>
              <a:pPr eaLnBrk="1" hangingPunct="1"/>
              <a:t>9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10831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A56ABB7-5D95-44E3-B2E9-0D8680879744}" vid="{1C909BAD-7D3A-46A3-B195-CC3BB4E8B6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10" ma:contentTypeDescription="Creare un nuovo documento." ma:contentTypeScope="" ma:versionID="76a80282cd5b024e581d17e0e48322a0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4f68b85944b56ecdfbc7062de056fa2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E777A6-BF4C-4082-B3B4-747FF363286A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01510a4c-67e1-410d-b310-984d6c9b1061"/>
  </ds:schemaRefs>
</ds:datastoreItem>
</file>

<file path=customXml/itemProps2.xml><?xml version="1.0" encoding="utf-8"?>
<ds:datastoreItem xmlns:ds="http://schemas.openxmlformats.org/officeDocument/2006/customXml" ds:itemID="{F7483809-C841-45F7-8A7B-1158F27DCB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BB4820-0356-4F0E-AAEB-F035F4ECF1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36</TotalTime>
  <Words>1954</Words>
  <Application>Microsoft Office PowerPoint</Application>
  <PresentationFormat>Presentazione su schermo (4:3)</PresentationFormat>
  <Paragraphs>413</Paragraphs>
  <Slides>43</Slides>
  <Notes>43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43</vt:i4>
      </vt:variant>
    </vt:vector>
  </HeadingPairs>
  <TitlesOfParts>
    <vt:vector size="50" baseType="lpstr">
      <vt:lpstr>Arial</vt:lpstr>
      <vt:lpstr>Arial Italic</vt:lpstr>
      <vt:lpstr>Calibri</vt:lpstr>
      <vt:lpstr>Symbol</vt:lpstr>
      <vt:lpstr>Times New Roman</vt:lpstr>
      <vt:lpstr>Slide_DirezioneAmministrativa_UNIMC</vt:lpstr>
      <vt:lpstr>Equazione</vt:lpstr>
      <vt:lpstr>I fallimenti del mercato</vt:lpstr>
      <vt:lpstr>Mercati senza esternalità</vt:lpstr>
      <vt:lpstr>Il meccanismo della allocazione efficiente</vt:lpstr>
      <vt:lpstr>Esternalità</vt:lpstr>
      <vt:lpstr>Esempi</vt:lpstr>
      <vt:lpstr>Inquinamento</vt:lpstr>
      <vt:lpstr>Costi marginali privati e sociali</vt:lpstr>
      <vt:lpstr>Allocazione ottima</vt:lpstr>
      <vt:lpstr>Problema</vt:lpstr>
      <vt:lpstr>Soluzione</vt:lpstr>
      <vt:lpstr>Internalizzare le esternalità</vt:lpstr>
      <vt:lpstr>Esemplificazione</vt:lpstr>
      <vt:lpstr>I teorema di Coase</vt:lpstr>
      <vt:lpstr>Regolazione e tasse</vt:lpstr>
      <vt:lpstr>Tassazione e mercato efficiente</vt:lpstr>
      <vt:lpstr>Esercizio precedente</vt:lpstr>
      <vt:lpstr>I permessi negoziabili</vt:lpstr>
      <vt:lpstr>I beni pubblici</vt:lpstr>
      <vt:lpstr>Costo marginale e bene pubblico</vt:lpstr>
      <vt:lpstr>Benefici sociali e costi sociali</vt:lpstr>
      <vt:lpstr>La somma verticale delle curve di domanda</vt:lpstr>
      <vt:lpstr>Il free riding</vt:lpstr>
      <vt:lpstr>Fallimento del mercato</vt:lpstr>
      <vt:lpstr>Teoria dei giochi</vt:lpstr>
      <vt:lpstr>Tabella dei risultati</vt:lpstr>
      <vt:lpstr>Condizioni di ottimo con beni pubblici</vt:lpstr>
      <vt:lpstr>Condizioni di efficienza</vt:lpstr>
      <vt:lpstr>Efficienza</vt:lpstr>
      <vt:lpstr>Prezzi</vt:lpstr>
      <vt:lpstr>Asimmetria informativa</vt:lpstr>
      <vt:lpstr>Fallimento del mercato</vt:lpstr>
      <vt:lpstr>Moral Hazard e Adverse Selection</vt:lpstr>
      <vt:lpstr>Il Moral Hazard</vt:lpstr>
      <vt:lpstr>Un esempio di Moral Hazard</vt:lpstr>
      <vt:lpstr>Adverse Selection: il mercato dei Lemon</vt:lpstr>
      <vt:lpstr>Rischio e Adverse Selection</vt:lpstr>
      <vt:lpstr>La curva qualità media prezzo</vt:lpstr>
      <vt:lpstr>L’andamento della domanda</vt:lpstr>
      <vt:lpstr>Il razionamento del credito</vt:lpstr>
      <vt:lpstr>Asimmetria informativa nel credito</vt:lpstr>
      <vt:lpstr>Rischio e tasso di interesse</vt:lpstr>
      <vt:lpstr>Il razionamento del credito</vt:lpstr>
      <vt:lpstr>Eccesso di domanda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stefano.perri@unimc.it</dc:creator>
  <cp:lastModifiedBy>stefano.perri@unimc.it</cp:lastModifiedBy>
  <cp:revision>4</cp:revision>
  <cp:lastPrinted>2022-05-05T08:28:11Z</cp:lastPrinted>
  <dcterms:created xsi:type="dcterms:W3CDTF">2022-05-02T14:25:36Z</dcterms:created>
  <dcterms:modified xsi:type="dcterms:W3CDTF">2022-05-05T08:56:26Z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